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9" r:id="rId1"/>
  </p:sldMasterIdLst>
  <p:notesMasterIdLst>
    <p:notesMasterId r:id="rId36"/>
  </p:notesMasterIdLst>
  <p:handoutMasterIdLst>
    <p:handoutMasterId r:id="rId37"/>
  </p:handoutMasterIdLst>
  <p:sldIdLst>
    <p:sldId id="416" r:id="rId2"/>
    <p:sldId id="378" r:id="rId3"/>
    <p:sldId id="417" r:id="rId4"/>
    <p:sldId id="418" r:id="rId5"/>
    <p:sldId id="429" r:id="rId6"/>
    <p:sldId id="419" r:id="rId7"/>
    <p:sldId id="430" r:id="rId8"/>
    <p:sldId id="420" r:id="rId9"/>
    <p:sldId id="432" r:id="rId10"/>
    <p:sldId id="431" r:id="rId11"/>
    <p:sldId id="433" r:id="rId12"/>
    <p:sldId id="435" r:id="rId13"/>
    <p:sldId id="436" r:id="rId14"/>
    <p:sldId id="437" r:id="rId15"/>
    <p:sldId id="438" r:id="rId16"/>
    <p:sldId id="426" r:id="rId17"/>
    <p:sldId id="439" r:id="rId18"/>
    <p:sldId id="472" r:id="rId19"/>
    <p:sldId id="421" r:id="rId20"/>
    <p:sldId id="428" r:id="rId21"/>
    <p:sldId id="434" r:id="rId22"/>
    <p:sldId id="414" r:id="rId23"/>
    <p:sldId id="424" r:id="rId24"/>
    <p:sldId id="465" r:id="rId25"/>
    <p:sldId id="470" r:id="rId26"/>
    <p:sldId id="466" r:id="rId27"/>
    <p:sldId id="467" r:id="rId28"/>
    <p:sldId id="473" r:id="rId29"/>
    <p:sldId id="468" r:id="rId30"/>
    <p:sldId id="474" r:id="rId31"/>
    <p:sldId id="469" r:id="rId32"/>
    <p:sldId id="442" r:id="rId33"/>
    <p:sldId id="443" r:id="rId34"/>
    <p:sldId id="373" r:id="rId35"/>
  </p:sldIdLst>
  <p:sldSz cx="9906000" cy="6858000" type="A4"/>
  <p:notesSz cx="6669088" cy="9928225"/>
  <p:defaultTextStyle>
    <a:defPPr>
      <a:defRPr lang="en-US"/>
    </a:defPPr>
    <a:lvl1pPr marL="0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6039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2078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8117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4156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0195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16234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02273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88312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59" userDrawn="1">
          <p15:clr>
            <a:srgbClr val="A4A3A4"/>
          </p15:clr>
        </p15:guide>
        <p15:guide id="3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B2F"/>
    <a:srgbClr val="404040"/>
    <a:srgbClr val="F0534B"/>
    <a:srgbClr val="ED2D23"/>
    <a:srgbClr val="E2E2E2"/>
    <a:srgbClr val="FFFFFF"/>
    <a:srgbClr val="FEB80A"/>
    <a:srgbClr val="000000"/>
    <a:srgbClr val="1F497D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1" autoAdjust="0"/>
    <p:restoredTop sz="94434" autoAdjust="0"/>
  </p:normalViewPr>
  <p:slideViewPr>
    <p:cSldViewPr>
      <p:cViewPr varScale="1">
        <p:scale>
          <a:sx n="71" d="100"/>
          <a:sy n="71" d="100"/>
        </p:scale>
        <p:origin x="1008" y="54"/>
      </p:cViewPr>
      <p:guideLst>
        <p:guide orient="horz" pos="2160"/>
        <p:guide pos="4159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4584" y="-90"/>
      </p:cViewPr>
      <p:guideLst>
        <p:guide orient="horz" pos="3127"/>
        <p:guide pos="21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</c:pivotFmts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8511216"/>
        <c:axId val="488513176"/>
        <c:axId val="540660184"/>
      </c:bar3DChart>
      <c:catAx>
        <c:axId val="488511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8513176"/>
        <c:crosses val="autoZero"/>
        <c:auto val="1"/>
        <c:lblAlgn val="ctr"/>
        <c:lblOffset val="100"/>
        <c:noMultiLvlLbl val="0"/>
      </c:catAx>
      <c:valAx>
        <c:axId val="488513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88511216"/>
        <c:crosses val="autoZero"/>
        <c:crossBetween val="between"/>
      </c:valAx>
      <c:serAx>
        <c:axId val="540660184"/>
        <c:scaling>
          <c:orientation val="minMax"/>
        </c:scaling>
        <c:delete val="1"/>
        <c:axPos val="b"/>
        <c:majorTickMark val="out"/>
        <c:minorTickMark val="none"/>
        <c:tickLblPos val="nextTo"/>
        <c:crossAx val="488513176"/>
        <c:crosses val="autoZero"/>
      </c:serAx>
    </c:plotArea>
    <c:legend>
      <c:legendPos val="t"/>
      <c:layout>
        <c:manualLayout>
          <c:xMode val="edge"/>
          <c:yMode val="edge"/>
          <c:x val="0.38714081194396244"/>
          <c:y val="9.8039215686274543E-3"/>
          <c:w val="0.38556160620109403"/>
          <c:h val="7.8162661662110888E-2"/>
        </c:manualLayout>
      </c:layout>
      <c:overlay val="0"/>
      <c:txPr>
        <a:bodyPr/>
        <a:lstStyle/>
        <a:p>
          <a:pPr algn="ctr">
            <a:defRPr lang="ru-RU"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Название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6"/>
            <c:bubble3D val="0"/>
            <c:spPr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Лист1!$B$2:$B$7</c:f>
              <c:numCache>
                <c:formatCode>0%</c:formatCode>
                <c:ptCount val="6"/>
                <c:pt idx="0">
                  <c:v>0.1</c:v>
                </c:pt>
                <c:pt idx="1">
                  <c:v>0.15000000000000008</c:v>
                </c:pt>
                <c:pt idx="2">
                  <c:v>0.30000000000000016</c:v>
                </c:pt>
                <c:pt idx="3">
                  <c:v>0.2</c:v>
                </c:pt>
                <c:pt idx="4">
                  <c:v>0.05</c:v>
                </c:pt>
                <c:pt idx="5">
                  <c:v>0.2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Название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rgbClr val="ED1B2F"/>
              </a:solidFill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20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ККТ Онлайн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692307692307727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ККТ Онлайн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ККТ ФА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ККТ Онлайн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ККТ ФС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ККТ Онлайн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622784"/>
        <c:axId val="409621216"/>
      </c:barChart>
      <c:catAx>
        <c:axId val="4096227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9621216"/>
        <c:crosses val="autoZero"/>
        <c:auto val="1"/>
        <c:lblAlgn val="ctr"/>
        <c:lblOffset val="100"/>
        <c:noMultiLvlLbl val="0"/>
      </c:catAx>
      <c:valAx>
        <c:axId val="40962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962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5.6911330173756117E-2"/>
          <c:w val="0.95769230769230773"/>
          <c:h val="0.936538466343241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cat>
            <c:strRef>
              <c:f>Лист1!$A$2:$A$3</c:f>
              <c:strCache>
                <c:ptCount val="2"/>
                <c:pt idx="0">
                  <c:v>ККТ онлайн</c:v>
                </c:pt>
                <c:pt idx="1">
                  <c:v>ККТ с ЭКЛЗ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600000</c:v>
                </c:pt>
                <c:pt idx="1">
                  <c:v>600000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cat>
            <c:strRef>
              <c:f>Лист1!$A$2:$A$3</c:f>
              <c:strCache>
                <c:ptCount val="2"/>
                <c:pt idx="0">
                  <c:v>ККТ онлайн</c:v>
                </c:pt>
                <c:pt idx="1">
                  <c:v>ККТ с ЭКЛЗ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40F57E-CDF8-4265-BAD3-3BDD3A3F6C93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BA1BDF2-21BB-4EFE-BB26-AFDA182FA912}">
      <dgm:prSet phldrT="[Текст]"/>
      <dgm:spPr/>
      <dgm:t>
        <a:bodyPr/>
        <a:lstStyle/>
        <a:p>
          <a:r>
            <a:rPr lang="ru-RU" smtClean="0"/>
            <a:t>РИК</a:t>
          </a:r>
          <a:endParaRPr lang="ru-RU" dirty="0"/>
        </a:p>
      </dgm:t>
    </dgm:pt>
    <dgm:pt modelId="{61C5AF73-A438-4CED-B37F-D4A27A0D5A66}" type="parTrans" cxnId="{B8C9E459-587C-4F74-9FAE-A0833355F530}">
      <dgm:prSet/>
      <dgm:spPr/>
      <dgm:t>
        <a:bodyPr/>
        <a:lstStyle/>
        <a:p>
          <a:endParaRPr lang="ru-RU"/>
        </a:p>
      </dgm:t>
    </dgm:pt>
    <dgm:pt modelId="{B12F2047-2A01-415B-A070-ACC55C6389FA}" type="sibTrans" cxnId="{B8C9E459-587C-4F74-9FAE-A0833355F530}">
      <dgm:prSet/>
      <dgm:spPr/>
      <dgm:t>
        <a:bodyPr/>
        <a:lstStyle/>
        <a:p>
          <a:endParaRPr lang="ru-RU"/>
        </a:p>
      </dgm:t>
    </dgm:pt>
    <dgm:pt modelId="{BC24E11D-CBF5-43E5-84F2-6B8874A1EE6C}">
      <dgm:prSet phldrT="[Текст]"/>
      <dgm:spPr/>
      <dgm:t>
        <a:bodyPr/>
        <a:lstStyle/>
        <a:p>
          <a:r>
            <a:rPr lang="ru-RU" dirty="0" smtClean="0"/>
            <a:t>ФН на 13 месяцев</a:t>
          </a:r>
          <a:endParaRPr lang="ru-RU" dirty="0"/>
        </a:p>
      </dgm:t>
    </dgm:pt>
    <dgm:pt modelId="{1FD03180-18CB-4F34-8B5A-B10064FF6DD1}" type="parTrans" cxnId="{C4DF7DAD-4517-49E0-96B3-2E8A9E80CEF8}">
      <dgm:prSet/>
      <dgm:spPr/>
      <dgm:t>
        <a:bodyPr/>
        <a:lstStyle/>
        <a:p>
          <a:endParaRPr lang="ru-RU"/>
        </a:p>
      </dgm:t>
    </dgm:pt>
    <dgm:pt modelId="{3D837702-95F6-4B3D-880B-F0D6FAC9E3C0}" type="sibTrans" cxnId="{C4DF7DAD-4517-49E0-96B3-2E8A9E80CEF8}">
      <dgm:prSet/>
      <dgm:spPr/>
      <dgm:t>
        <a:bodyPr/>
        <a:lstStyle/>
        <a:p>
          <a:endParaRPr lang="ru-RU"/>
        </a:p>
      </dgm:t>
    </dgm:pt>
    <dgm:pt modelId="{3C715E91-50C7-41C5-BDB9-B4A6F389CBB1}">
      <dgm:prSet phldrT="[Текст]"/>
      <dgm:spPr/>
      <dgm:t>
        <a:bodyPr/>
        <a:lstStyle/>
        <a:p>
          <a:r>
            <a:rPr lang="ru-RU" dirty="0" smtClean="0"/>
            <a:t>ФН на 36 месяцев</a:t>
          </a:r>
          <a:endParaRPr lang="ru-RU" dirty="0"/>
        </a:p>
      </dgm:t>
    </dgm:pt>
    <dgm:pt modelId="{FF9ED20A-79EC-4E29-B13F-EDD399A65BE8}" type="parTrans" cxnId="{07757E7B-A3DC-4608-9E0B-D49EE63AF9A6}">
      <dgm:prSet/>
      <dgm:spPr/>
      <dgm:t>
        <a:bodyPr/>
        <a:lstStyle/>
        <a:p>
          <a:endParaRPr lang="ru-RU"/>
        </a:p>
      </dgm:t>
    </dgm:pt>
    <dgm:pt modelId="{B5F7E5B2-5C69-4294-9E66-AFE545795806}" type="sibTrans" cxnId="{07757E7B-A3DC-4608-9E0B-D49EE63AF9A6}">
      <dgm:prSet/>
      <dgm:spPr/>
      <dgm:t>
        <a:bodyPr/>
        <a:lstStyle/>
        <a:p>
          <a:endParaRPr lang="ru-RU"/>
        </a:p>
      </dgm:t>
    </dgm:pt>
    <dgm:pt modelId="{0739D398-D1E8-4098-A248-04C5B54A040C}">
      <dgm:prSet phldrT="[Текст]"/>
      <dgm:spPr/>
      <dgm:t>
        <a:bodyPr/>
        <a:lstStyle/>
        <a:p>
          <a:r>
            <a:rPr lang="ru-RU" b="1" smtClean="0"/>
            <a:t>Прагматик</a:t>
          </a:r>
          <a:endParaRPr lang="ru-RU" b="1" dirty="0"/>
        </a:p>
      </dgm:t>
    </dgm:pt>
    <dgm:pt modelId="{ED33CE71-26D7-46C5-B9B1-E2831483CAA2}" type="parTrans" cxnId="{DF5D607B-5A67-4197-97F1-D7FE04C54FEC}">
      <dgm:prSet/>
      <dgm:spPr/>
      <dgm:t>
        <a:bodyPr/>
        <a:lstStyle/>
        <a:p>
          <a:endParaRPr lang="ru-RU"/>
        </a:p>
      </dgm:t>
    </dgm:pt>
    <dgm:pt modelId="{0747ED01-7833-4575-9E4D-D3D0F019F200}" type="sibTrans" cxnId="{DF5D607B-5A67-4197-97F1-D7FE04C54FEC}">
      <dgm:prSet/>
      <dgm:spPr/>
      <dgm:t>
        <a:bodyPr/>
        <a:lstStyle/>
        <a:p>
          <a:endParaRPr lang="ru-RU"/>
        </a:p>
      </dgm:t>
    </dgm:pt>
    <dgm:pt modelId="{CD755D28-4CD3-4FAF-8887-B293937570A2}">
      <dgm:prSet phldrT="[Текст]"/>
      <dgm:spPr/>
      <dgm:t>
        <a:bodyPr/>
        <a:lstStyle/>
        <a:p>
          <a:r>
            <a:rPr lang="ru-RU" dirty="0" smtClean="0"/>
            <a:t>ФН на 13 месяцев</a:t>
          </a:r>
          <a:endParaRPr lang="ru-RU" dirty="0"/>
        </a:p>
      </dgm:t>
    </dgm:pt>
    <dgm:pt modelId="{B1960ED6-4C26-4A7F-A40B-F8CAD71ACE9D}" type="parTrans" cxnId="{3FBB21CF-2224-4528-A817-720B92224A2F}">
      <dgm:prSet/>
      <dgm:spPr/>
      <dgm:t>
        <a:bodyPr/>
        <a:lstStyle/>
        <a:p>
          <a:endParaRPr lang="ru-RU"/>
        </a:p>
      </dgm:t>
    </dgm:pt>
    <dgm:pt modelId="{AA10B85D-6906-4426-827B-CD86DC1310FA}" type="sibTrans" cxnId="{3FBB21CF-2224-4528-A817-720B92224A2F}">
      <dgm:prSet/>
      <dgm:spPr/>
      <dgm:t>
        <a:bodyPr/>
        <a:lstStyle/>
        <a:p>
          <a:endParaRPr lang="ru-RU"/>
        </a:p>
      </dgm:t>
    </dgm:pt>
    <dgm:pt modelId="{7B921867-1088-4C3D-A2CB-6414E4E14BDC}">
      <dgm:prSet phldrT="[Текст]"/>
      <dgm:spPr/>
      <dgm:t>
        <a:bodyPr/>
        <a:lstStyle/>
        <a:p>
          <a:r>
            <a:rPr lang="ru-RU" dirty="0" smtClean="0"/>
            <a:t>НТЦ Измеритель</a:t>
          </a:r>
          <a:endParaRPr lang="ru-RU" dirty="0"/>
        </a:p>
      </dgm:t>
    </dgm:pt>
    <dgm:pt modelId="{A88185DB-86A5-48D6-9724-A6AF73BE3E5F}" type="parTrans" cxnId="{8AB64A03-3618-484F-AC35-657E6DA7C688}">
      <dgm:prSet/>
      <dgm:spPr/>
      <dgm:t>
        <a:bodyPr/>
        <a:lstStyle/>
        <a:p>
          <a:endParaRPr lang="ru-RU"/>
        </a:p>
      </dgm:t>
    </dgm:pt>
    <dgm:pt modelId="{67EB3712-C33A-41EB-9FF3-EC54453E6EAF}" type="sibTrans" cxnId="{8AB64A03-3618-484F-AC35-657E6DA7C688}">
      <dgm:prSet/>
      <dgm:spPr/>
      <dgm:t>
        <a:bodyPr/>
        <a:lstStyle/>
        <a:p>
          <a:endParaRPr lang="ru-RU"/>
        </a:p>
      </dgm:t>
    </dgm:pt>
    <dgm:pt modelId="{EE1847CF-BBE9-47F3-B97C-51D3BFA63FF1}">
      <dgm:prSet phldrT="[Текст]"/>
      <dgm:spPr/>
      <dgm:t>
        <a:bodyPr/>
        <a:lstStyle/>
        <a:p>
          <a:r>
            <a:rPr lang="ru-RU" dirty="0" smtClean="0"/>
            <a:t>ФН на 13 месяцев</a:t>
          </a:r>
          <a:endParaRPr lang="ru-RU" dirty="0"/>
        </a:p>
      </dgm:t>
    </dgm:pt>
    <dgm:pt modelId="{8D047C6C-E67F-44C7-9778-6892F8DC9824}" type="parTrans" cxnId="{7F112431-7DD4-47D1-92D3-4759A2C04531}">
      <dgm:prSet/>
      <dgm:spPr/>
      <dgm:t>
        <a:bodyPr/>
        <a:lstStyle/>
        <a:p>
          <a:endParaRPr lang="ru-RU"/>
        </a:p>
      </dgm:t>
    </dgm:pt>
    <dgm:pt modelId="{38A41A00-9E99-4BA4-B2CD-849C21655108}" type="sibTrans" cxnId="{7F112431-7DD4-47D1-92D3-4759A2C04531}">
      <dgm:prSet/>
      <dgm:spPr/>
      <dgm:t>
        <a:bodyPr/>
        <a:lstStyle/>
        <a:p>
          <a:endParaRPr lang="ru-RU"/>
        </a:p>
      </dgm:t>
    </dgm:pt>
    <dgm:pt modelId="{19992974-6BDD-4285-942B-6AF70F935985}" type="pres">
      <dgm:prSet presAssocID="{C340F57E-CDF8-4265-BAD3-3BDD3A3F6C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3F0C76-678D-4330-97F1-968C74CB475F}" type="pres">
      <dgm:prSet presAssocID="{ABA1BDF2-21BB-4EFE-BB26-AFDA182FA912}" presName="composite" presStyleCnt="0"/>
      <dgm:spPr/>
    </dgm:pt>
    <dgm:pt modelId="{D77DF9E9-C859-4F00-958A-1E3134B8374B}" type="pres">
      <dgm:prSet presAssocID="{ABA1BDF2-21BB-4EFE-BB26-AFDA182FA91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602D3-4CCF-4A23-BDCE-23E46C6A2358}" type="pres">
      <dgm:prSet presAssocID="{ABA1BDF2-21BB-4EFE-BB26-AFDA182FA91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90943-406B-4A98-B6ED-F9AFC1B164E0}" type="pres">
      <dgm:prSet presAssocID="{B12F2047-2A01-415B-A070-ACC55C6389FA}" presName="space" presStyleCnt="0"/>
      <dgm:spPr/>
    </dgm:pt>
    <dgm:pt modelId="{1A7B2770-0BF3-4932-9739-4332BC7EF1B8}" type="pres">
      <dgm:prSet presAssocID="{0739D398-D1E8-4098-A248-04C5B54A040C}" presName="composite" presStyleCnt="0"/>
      <dgm:spPr/>
    </dgm:pt>
    <dgm:pt modelId="{B2E75FA6-DB05-4639-8D1A-3C835A78D9F9}" type="pres">
      <dgm:prSet presAssocID="{0739D398-D1E8-4098-A248-04C5B54A040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C08B5-7184-43F1-8BE0-E5E9D33CBFC6}" type="pres">
      <dgm:prSet presAssocID="{0739D398-D1E8-4098-A248-04C5B54A040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22FD2-43AD-4874-AF28-C6E3477A0C21}" type="pres">
      <dgm:prSet presAssocID="{0747ED01-7833-4575-9E4D-D3D0F019F200}" presName="space" presStyleCnt="0"/>
      <dgm:spPr/>
    </dgm:pt>
    <dgm:pt modelId="{36001C75-B69E-49AC-8889-198BBAEE7A63}" type="pres">
      <dgm:prSet presAssocID="{7B921867-1088-4C3D-A2CB-6414E4E14BDC}" presName="composite" presStyleCnt="0"/>
      <dgm:spPr/>
    </dgm:pt>
    <dgm:pt modelId="{47D42678-AE58-49A1-9821-5A1C6DB0B11C}" type="pres">
      <dgm:prSet presAssocID="{7B921867-1088-4C3D-A2CB-6414E4E14BD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FBFE9-0766-40EC-B554-4B045FDFA0DE}" type="pres">
      <dgm:prSet presAssocID="{7B921867-1088-4C3D-A2CB-6414E4E14BD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38AF1A-CCB3-4E09-BAEF-55546FC5C127}" type="presOf" srcId="{7B921867-1088-4C3D-A2CB-6414E4E14BDC}" destId="{47D42678-AE58-49A1-9821-5A1C6DB0B11C}" srcOrd="0" destOrd="0" presId="urn:microsoft.com/office/officeart/2005/8/layout/hList1"/>
    <dgm:cxn modelId="{53A4823E-0B59-4621-BFA1-8ADE29021B42}" type="presOf" srcId="{BC24E11D-CBF5-43E5-84F2-6B8874A1EE6C}" destId="{B6B602D3-4CCF-4A23-BDCE-23E46C6A2358}" srcOrd="0" destOrd="0" presId="urn:microsoft.com/office/officeart/2005/8/layout/hList1"/>
    <dgm:cxn modelId="{E295B901-9B43-4AA5-B15D-A4BEF95A6E2E}" type="presOf" srcId="{EE1847CF-BBE9-47F3-B97C-51D3BFA63FF1}" destId="{127FBFE9-0766-40EC-B554-4B045FDFA0DE}" srcOrd="0" destOrd="0" presId="urn:microsoft.com/office/officeart/2005/8/layout/hList1"/>
    <dgm:cxn modelId="{7F112431-7DD4-47D1-92D3-4759A2C04531}" srcId="{7B921867-1088-4C3D-A2CB-6414E4E14BDC}" destId="{EE1847CF-BBE9-47F3-B97C-51D3BFA63FF1}" srcOrd="0" destOrd="0" parTransId="{8D047C6C-E67F-44C7-9778-6892F8DC9824}" sibTransId="{38A41A00-9E99-4BA4-B2CD-849C21655108}"/>
    <dgm:cxn modelId="{C4DF7DAD-4517-49E0-96B3-2E8A9E80CEF8}" srcId="{ABA1BDF2-21BB-4EFE-BB26-AFDA182FA912}" destId="{BC24E11D-CBF5-43E5-84F2-6B8874A1EE6C}" srcOrd="0" destOrd="0" parTransId="{1FD03180-18CB-4F34-8B5A-B10064FF6DD1}" sibTransId="{3D837702-95F6-4B3D-880B-F0D6FAC9E3C0}"/>
    <dgm:cxn modelId="{40AE6BB7-14A2-4D1E-8F89-F745D0A0AE48}" type="presOf" srcId="{0739D398-D1E8-4098-A248-04C5B54A040C}" destId="{B2E75FA6-DB05-4639-8D1A-3C835A78D9F9}" srcOrd="0" destOrd="0" presId="urn:microsoft.com/office/officeart/2005/8/layout/hList1"/>
    <dgm:cxn modelId="{DF5D607B-5A67-4197-97F1-D7FE04C54FEC}" srcId="{C340F57E-CDF8-4265-BAD3-3BDD3A3F6C93}" destId="{0739D398-D1E8-4098-A248-04C5B54A040C}" srcOrd="1" destOrd="0" parTransId="{ED33CE71-26D7-46C5-B9B1-E2831483CAA2}" sibTransId="{0747ED01-7833-4575-9E4D-D3D0F019F200}"/>
    <dgm:cxn modelId="{07757E7B-A3DC-4608-9E0B-D49EE63AF9A6}" srcId="{ABA1BDF2-21BB-4EFE-BB26-AFDA182FA912}" destId="{3C715E91-50C7-41C5-BDB9-B4A6F389CBB1}" srcOrd="1" destOrd="0" parTransId="{FF9ED20A-79EC-4E29-B13F-EDD399A65BE8}" sibTransId="{B5F7E5B2-5C69-4294-9E66-AFE545795806}"/>
    <dgm:cxn modelId="{BF847ED0-1523-4D1A-91E3-F68346D87561}" type="presOf" srcId="{CD755D28-4CD3-4FAF-8887-B293937570A2}" destId="{0D9C08B5-7184-43F1-8BE0-E5E9D33CBFC6}" srcOrd="0" destOrd="0" presId="urn:microsoft.com/office/officeart/2005/8/layout/hList1"/>
    <dgm:cxn modelId="{8AB64A03-3618-484F-AC35-657E6DA7C688}" srcId="{C340F57E-CDF8-4265-BAD3-3BDD3A3F6C93}" destId="{7B921867-1088-4C3D-A2CB-6414E4E14BDC}" srcOrd="2" destOrd="0" parTransId="{A88185DB-86A5-48D6-9724-A6AF73BE3E5F}" sibTransId="{67EB3712-C33A-41EB-9FF3-EC54453E6EAF}"/>
    <dgm:cxn modelId="{0C8F4705-8A6D-4D8C-9526-72A6736C09AE}" type="presOf" srcId="{3C715E91-50C7-41C5-BDB9-B4A6F389CBB1}" destId="{B6B602D3-4CCF-4A23-BDCE-23E46C6A2358}" srcOrd="0" destOrd="1" presId="urn:microsoft.com/office/officeart/2005/8/layout/hList1"/>
    <dgm:cxn modelId="{C4639DEB-49CF-4246-88AE-F6551DC8AB7F}" type="presOf" srcId="{C340F57E-CDF8-4265-BAD3-3BDD3A3F6C93}" destId="{19992974-6BDD-4285-942B-6AF70F935985}" srcOrd="0" destOrd="0" presId="urn:microsoft.com/office/officeart/2005/8/layout/hList1"/>
    <dgm:cxn modelId="{B8C9E459-587C-4F74-9FAE-A0833355F530}" srcId="{C340F57E-CDF8-4265-BAD3-3BDD3A3F6C93}" destId="{ABA1BDF2-21BB-4EFE-BB26-AFDA182FA912}" srcOrd="0" destOrd="0" parTransId="{61C5AF73-A438-4CED-B37F-D4A27A0D5A66}" sibTransId="{B12F2047-2A01-415B-A070-ACC55C6389FA}"/>
    <dgm:cxn modelId="{3FBB21CF-2224-4528-A817-720B92224A2F}" srcId="{0739D398-D1E8-4098-A248-04C5B54A040C}" destId="{CD755D28-4CD3-4FAF-8887-B293937570A2}" srcOrd="0" destOrd="0" parTransId="{B1960ED6-4C26-4A7F-A40B-F8CAD71ACE9D}" sibTransId="{AA10B85D-6906-4426-827B-CD86DC1310FA}"/>
    <dgm:cxn modelId="{0CCA7148-7AE4-4494-AFFB-F4C7512808C2}" type="presOf" srcId="{ABA1BDF2-21BB-4EFE-BB26-AFDA182FA912}" destId="{D77DF9E9-C859-4F00-958A-1E3134B8374B}" srcOrd="0" destOrd="0" presId="urn:microsoft.com/office/officeart/2005/8/layout/hList1"/>
    <dgm:cxn modelId="{C2FEF1BE-A6A2-46BF-B595-B862565108DE}" type="presParOf" srcId="{19992974-6BDD-4285-942B-6AF70F935985}" destId="{873F0C76-678D-4330-97F1-968C74CB475F}" srcOrd="0" destOrd="0" presId="urn:microsoft.com/office/officeart/2005/8/layout/hList1"/>
    <dgm:cxn modelId="{224077EB-0EFB-470A-926E-A5E8DAAD0165}" type="presParOf" srcId="{873F0C76-678D-4330-97F1-968C74CB475F}" destId="{D77DF9E9-C859-4F00-958A-1E3134B8374B}" srcOrd="0" destOrd="0" presId="urn:microsoft.com/office/officeart/2005/8/layout/hList1"/>
    <dgm:cxn modelId="{5C1246DE-F48B-47E0-8338-7ACFB7507935}" type="presParOf" srcId="{873F0C76-678D-4330-97F1-968C74CB475F}" destId="{B6B602D3-4CCF-4A23-BDCE-23E46C6A2358}" srcOrd="1" destOrd="0" presId="urn:microsoft.com/office/officeart/2005/8/layout/hList1"/>
    <dgm:cxn modelId="{1604C6D9-E804-47D0-BB6D-1442A4AB78EF}" type="presParOf" srcId="{19992974-6BDD-4285-942B-6AF70F935985}" destId="{1EB90943-406B-4A98-B6ED-F9AFC1B164E0}" srcOrd="1" destOrd="0" presId="urn:microsoft.com/office/officeart/2005/8/layout/hList1"/>
    <dgm:cxn modelId="{0E185477-74A3-4CC5-BE62-02E2760CC266}" type="presParOf" srcId="{19992974-6BDD-4285-942B-6AF70F935985}" destId="{1A7B2770-0BF3-4932-9739-4332BC7EF1B8}" srcOrd="2" destOrd="0" presId="urn:microsoft.com/office/officeart/2005/8/layout/hList1"/>
    <dgm:cxn modelId="{FF02FAE5-A487-4148-ACB4-915AE633F10B}" type="presParOf" srcId="{1A7B2770-0BF3-4932-9739-4332BC7EF1B8}" destId="{B2E75FA6-DB05-4639-8D1A-3C835A78D9F9}" srcOrd="0" destOrd="0" presId="urn:microsoft.com/office/officeart/2005/8/layout/hList1"/>
    <dgm:cxn modelId="{F32AA6A0-5857-4A42-817F-6631A8D0E03B}" type="presParOf" srcId="{1A7B2770-0BF3-4932-9739-4332BC7EF1B8}" destId="{0D9C08B5-7184-43F1-8BE0-E5E9D33CBFC6}" srcOrd="1" destOrd="0" presId="urn:microsoft.com/office/officeart/2005/8/layout/hList1"/>
    <dgm:cxn modelId="{BF8DB573-DDF2-4799-8D24-0F0AFD8210D0}" type="presParOf" srcId="{19992974-6BDD-4285-942B-6AF70F935985}" destId="{49322FD2-43AD-4874-AF28-C6E3477A0C21}" srcOrd="3" destOrd="0" presId="urn:microsoft.com/office/officeart/2005/8/layout/hList1"/>
    <dgm:cxn modelId="{FF9ED65B-C67F-44A2-B3FA-19529D0F0114}" type="presParOf" srcId="{19992974-6BDD-4285-942B-6AF70F935985}" destId="{36001C75-B69E-49AC-8889-198BBAEE7A63}" srcOrd="4" destOrd="0" presId="urn:microsoft.com/office/officeart/2005/8/layout/hList1"/>
    <dgm:cxn modelId="{97F81D9B-0DC3-44AC-92DE-1CA67AAB0C40}" type="presParOf" srcId="{36001C75-B69E-49AC-8889-198BBAEE7A63}" destId="{47D42678-AE58-49A1-9821-5A1C6DB0B11C}" srcOrd="0" destOrd="0" presId="urn:microsoft.com/office/officeart/2005/8/layout/hList1"/>
    <dgm:cxn modelId="{BAD9E93B-CF9E-4D23-9DD6-CB462DC674E9}" type="presParOf" srcId="{36001C75-B69E-49AC-8889-198BBAEE7A63}" destId="{127FBFE9-0766-40EC-B554-4B045FDFA0D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DF9E9-C859-4F00-958A-1E3134B8374B}">
      <dsp:nvSpPr>
        <dsp:cNvPr id="0" name=""/>
        <dsp:cNvSpPr/>
      </dsp:nvSpPr>
      <dsp:spPr>
        <a:xfrm>
          <a:off x="2063" y="1004086"/>
          <a:ext cx="2012156" cy="7941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РИК</a:t>
          </a:r>
          <a:endParaRPr lang="ru-RU" sz="2200" kern="1200" dirty="0"/>
        </a:p>
      </dsp:txBody>
      <dsp:txXfrm>
        <a:off x="2063" y="1004086"/>
        <a:ext cx="2012156" cy="794158"/>
      </dsp:txXfrm>
    </dsp:sp>
    <dsp:sp modelId="{B6B602D3-4CCF-4A23-BDCE-23E46C6A2358}">
      <dsp:nvSpPr>
        <dsp:cNvPr id="0" name=""/>
        <dsp:cNvSpPr/>
      </dsp:nvSpPr>
      <dsp:spPr>
        <a:xfrm>
          <a:off x="2063" y="1798245"/>
          <a:ext cx="2012156" cy="160033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ФН на 13 месяцев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ФН на 36 месяцев</a:t>
          </a:r>
          <a:endParaRPr lang="ru-RU" sz="2200" kern="1200" dirty="0"/>
        </a:p>
      </dsp:txBody>
      <dsp:txXfrm>
        <a:off x="2063" y="1798245"/>
        <a:ext cx="2012156" cy="1600335"/>
      </dsp:txXfrm>
    </dsp:sp>
    <dsp:sp modelId="{B2E75FA6-DB05-4639-8D1A-3C835A78D9F9}">
      <dsp:nvSpPr>
        <dsp:cNvPr id="0" name=""/>
        <dsp:cNvSpPr/>
      </dsp:nvSpPr>
      <dsp:spPr>
        <a:xfrm>
          <a:off x="2295921" y="1004086"/>
          <a:ext cx="2012156" cy="7941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Прагматик</a:t>
          </a:r>
          <a:endParaRPr lang="ru-RU" sz="2200" b="1" kern="1200" dirty="0"/>
        </a:p>
      </dsp:txBody>
      <dsp:txXfrm>
        <a:off x="2295921" y="1004086"/>
        <a:ext cx="2012156" cy="794158"/>
      </dsp:txXfrm>
    </dsp:sp>
    <dsp:sp modelId="{0D9C08B5-7184-43F1-8BE0-E5E9D33CBFC6}">
      <dsp:nvSpPr>
        <dsp:cNvPr id="0" name=""/>
        <dsp:cNvSpPr/>
      </dsp:nvSpPr>
      <dsp:spPr>
        <a:xfrm>
          <a:off x="2295921" y="1798245"/>
          <a:ext cx="2012156" cy="160033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ФН на 13 месяцев</a:t>
          </a:r>
          <a:endParaRPr lang="ru-RU" sz="2200" kern="1200" dirty="0"/>
        </a:p>
      </dsp:txBody>
      <dsp:txXfrm>
        <a:off x="2295921" y="1798245"/>
        <a:ext cx="2012156" cy="1600335"/>
      </dsp:txXfrm>
    </dsp:sp>
    <dsp:sp modelId="{47D42678-AE58-49A1-9821-5A1C6DB0B11C}">
      <dsp:nvSpPr>
        <dsp:cNvPr id="0" name=""/>
        <dsp:cNvSpPr/>
      </dsp:nvSpPr>
      <dsp:spPr>
        <a:xfrm>
          <a:off x="4589780" y="1004086"/>
          <a:ext cx="2012156" cy="7941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НТЦ Измеритель</a:t>
          </a:r>
          <a:endParaRPr lang="ru-RU" sz="2200" kern="1200" dirty="0"/>
        </a:p>
      </dsp:txBody>
      <dsp:txXfrm>
        <a:off x="4589780" y="1004086"/>
        <a:ext cx="2012156" cy="794158"/>
      </dsp:txXfrm>
    </dsp:sp>
    <dsp:sp modelId="{127FBFE9-0766-40EC-B554-4B045FDFA0DE}">
      <dsp:nvSpPr>
        <dsp:cNvPr id="0" name=""/>
        <dsp:cNvSpPr/>
      </dsp:nvSpPr>
      <dsp:spPr>
        <a:xfrm>
          <a:off x="4589780" y="1798245"/>
          <a:ext cx="2012156" cy="160033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ФН на 13 месяцев</a:t>
          </a:r>
          <a:endParaRPr lang="ru-RU" sz="2200" kern="1200" dirty="0"/>
        </a:p>
      </dsp:txBody>
      <dsp:txXfrm>
        <a:off x="4589780" y="1798245"/>
        <a:ext cx="2012156" cy="1600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4A5FC-82D3-452D-AEB3-120AD5B55923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BE4DF-55AB-415E-A256-CAC16AB1C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562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9483C-316E-4CBE-87BC-010E6969A14F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46113" y="744538"/>
            <a:ext cx="537686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B41B4-70FE-4163-A672-D8A9E7DFC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78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" y="0"/>
            <a:ext cx="9906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1403350" y="5638800"/>
            <a:ext cx="7346950" cy="6858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30201" y="367727"/>
            <a:ext cx="3224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РЕФОРМА 54-ФЗ.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ПЕРВЫЕ РЕЗУЛЬТАТЫ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30200" y="1905001"/>
            <a:ext cx="7436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Москва · более</a:t>
            </a:r>
            <a:r>
              <a:rPr lang="ru-RU" sz="2400" baseline="0" dirty="0" smtClean="0">
                <a:solidFill>
                  <a:schemeClr val="bg1"/>
                </a:solidFill>
              </a:rPr>
              <a:t> 50 городов России</a:t>
            </a:r>
            <a:r>
              <a:rPr lang="ru-RU" sz="2400" dirty="0" smtClean="0">
                <a:solidFill>
                  <a:schemeClr val="bg1"/>
                </a:solidFill>
              </a:rPr>
              <a:t> · онлайн-трансляция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50" y="381001"/>
            <a:ext cx="1735208" cy="42886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181851" y="2667001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15 марта 2017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таблицы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ADF27-16EE-4216-B63C-FD00A6355452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 userDrawn="1"/>
        </p:nvGraphicFramePr>
        <p:xfrm>
          <a:off x="247651" y="1981201"/>
          <a:ext cx="9385868" cy="19705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40838"/>
                <a:gridCol w="1340838"/>
                <a:gridCol w="1340838"/>
                <a:gridCol w="1340838"/>
                <a:gridCol w="1546962"/>
                <a:gridCol w="1134714"/>
                <a:gridCol w="1340838"/>
              </a:tblGrid>
              <a:tr h="471931">
                <a:tc gridSpan="7">
                  <a:txBody>
                    <a:bodyPr/>
                    <a:lstStyle/>
                    <a:p>
                      <a:r>
                        <a:rPr lang="ru-RU" sz="2400" dirty="0" smtClean="0"/>
                        <a:t>Насколько полезным было обучение</a:t>
                      </a:r>
                      <a:endParaRPr lang="ru-RU" sz="2400" dirty="0"/>
                    </a:p>
                  </a:txBody>
                  <a:tcPr marL="99060" marR="9906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HUB-19</a:t>
                      </a:r>
                      <a:endParaRPr lang="ru-RU" sz="1900" b="1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Авт. Касса ЕГАИС </a:t>
                      </a:r>
                      <a:endParaRPr lang="ru-RU" sz="1900" b="1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/>
                        <a:t>Свой Магазин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err="1" smtClean="0"/>
                        <a:t>Frontol</a:t>
                      </a:r>
                      <a:r>
                        <a:rPr lang="ru-RU" sz="1900" b="1" dirty="0" smtClean="0"/>
                        <a:t> 5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err="1" smtClean="0"/>
                        <a:t>Frontol</a:t>
                      </a:r>
                      <a:r>
                        <a:rPr lang="ru-RU" sz="1900" b="1" dirty="0" smtClean="0"/>
                        <a:t> </a:t>
                      </a:r>
                      <a:r>
                        <a:rPr lang="ru-RU" sz="1900" b="1" dirty="0" err="1" smtClean="0"/>
                        <a:t>xPOS</a:t>
                      </a:r>
                      <a:endParaRPr lang="ru-RU" sz="1900" b="1" dirty="0" smtClean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ККТ </a:t>
                      </a:r>
                      <a:endParaRPr lang="ru-RU" sz="1900" b="1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err="1" smtClean="0"/>
                        <a:t>Mobile</a:t>
                      </a:r>
                      <a:r>
                        <a:rPr lang="ru-RU" sz="1900" b="1" dirty="0" smtClean="0"/>
                        <a:t> SMARTS</a:t>
                      </a:r>
                    </a:p>
                  </a:txBody>
                  <a:tcPr marL="99060" marR="99060" anchor="ctr"/>
                </a:tc>
              </a:tr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ru-RU" sz="2900" dirty="0" smtClean="0"/>
                        <a:t>4,5</a:t>
                      </a:r>
                      <a:endParaRPr lang="ru-RU" sz="29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dirty="0" smtClean="0"/>
                        <a:t>4,6</a:t>
                      </a:r>
                      <a:endParaRPr lang="ru-RU" sz="29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dirty="0" smtClean="0"/>
                        <a:t>4,7</a:t>
                      </a:r>
                      <a:endParaRPr lang="ru-RU" sz="29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dirty="0" smtClean="0"/>
                        <a:t>4,7</a:t>
                      </a:r>
                      <a:endParaRPr lang="ru-RU" sz="29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dirty="0" smtClean="0"/>
                        <a:t>4,7</a:t>
                      </a:r>
                      <a:endParaRPr lang="ru-RU" sz="29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dirty="0" smtClean="0"/>
                        <a:t>4,7</a:t>
                      </a:r>
                      <a:endParaRPr lang="ru-RU" sz="29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dirty="0" smtClean="0"/>
                        <a:t>4,4</a:t>
                      </a:r>
                      <a:endParaRPr lang="ru-RU" sz="2900" b="1" dirty="0"/>
                    </a:p>
                  </a:txBody>
                  <a:tcPr marL="99060" marR="9906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Контактные данные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ADF27-16EE-4216-B63C-FD00A63554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Oval 32"/>
          <p:cNvSpPr/>
          <p:nvPr userDrawn="1"/>
        </p:nvSpPr>
        <p:spPr>
          <a:xfrm>
            <a:off x="3903484" y="5297707"/>
            <a:ext cx="485539" cy="43511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82" tIns="58591" rIns="117182" bIns="58591" rtlCol="0" anchor="ctr"/>
          <a:lstStyle/>
          <a:p>
            <a:pPr algn="ctr"/>
            <a:endParaRPr lang="en-US" sz="1900" dirty="0">
              <a:latin typeface="Calibri" pitchFamily="34" charset="0"/>
            </a:endParaRPr>
          </a:p>
        </p:txBody>
      </p:sp>
      <p:sp>
        <p:nvSpPr>
          <p:cNvPr id="5" name="Oval 34"/>
          <p:cNvSpPr/>
          <p:nvPr userDrawn="1"/>
        </p:nvSpPr>
        <p:spPr>
          <a:xfrm>
            <a:off x="3903484" y="5889202"/>
            <a:ext cx="485539" cy="43511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82" tIns="58591" rIns="117182" bIns="58591" rtlCol="0" anchor="ctr"/>
          <a:lstStyle/>
          <a:p>
            <a:pPr algn="ctr"/>
            <a:endParaRPr lang="en-US" sz="1900" dirty="0">
              <a:latin typeface="Calibri" pitchFamily="34" charset="0"/>
            </a:endParaRPr>
          </a:p>
        </p:txBody>
      </p:sp>
      <p:sp>
        <p:nvSpPr>
          <p:cNvPr id="6" name="Oval 30"/>
          <p:cNvSpPr/>
          <p:nvPr userDrawn="1"/>
        </p:nvSpPr>
        <p:spPr>
          <a:xfrm>
            <a:off x="3903484" y="3563212"/>
            <a:ext cx="485539" cy="43511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82" tIns="58591" rIns="117182" bIns="58591" rtlCol="0" anchor="ctr"/>
          <a:lstStyle/>
          <a:p>
            <a:pPr algn="ctr"/>
            <a:endParaRPr lang="en-US" sz="1900" dirty="0">
              <a:latin typeface="Calibri" pitchFamily="34" charset="0"/>
            </a:endParaRPr>
          </a:p>
        </p:txBody>
      </p:sp>
      <p:sp>
        <p:nvSpPr>
          <p:cNvPr id="7" name="Oval 32"/>
          <p:cNvSpPr/>
          <p:nvPr userDrawn="1"/>
        </p:nvSpPr>
        <p:spPr>
          <a:xfrm>
            <a:off x="3903484" y="4125568"/>
            <a:ext cx="485539" cy="43511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82" tIns="58591" rIns="117182" bIns="58591" rtlCol="0" anchor="ctr"/>
          <a:lstStyle/>
          <a:p>
            <a:pPr algn="ctr"/>
            <a:endParaRPr lang="en-US" sz="1900" dirty="0">
              <a:latin typeface="Calibri" pitchFamily="34" charset="0"/>
            </a:endParaRPr>
          </a:p>
        </p:txBody>
      </p:sp>
      <p:sp>
        <p:nvSpPr>
          <p:cNvPr id="8" name="Oval 34"/>
          <p:cNvSpPr/>
          <p:nvPr userDrawn="1"/>
        </p:nvSpPr>
        <p:spPr>
          <a:xfrm>
            <a:off x="3903484" y="4717063"/>
            <a:ext cx="485539" cy="43511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82" tIns="58591" rIns="117182" bIns="58591" rtlCol="0" anchor="ctr"/>
          <a:lstStyle/>
          <a:p>
            <a:pPr algn="ctr"/>
            <a:endParaRPr lang="en-US" sz="19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630097" y="3638255"/>
            <a:ext cx="1568451" cy="353917"/>
          </a:xfrm>
          <a:prstGeom prst="rect">
            <a:avLst/>
          </a:prstGeom>
          <a:noFill/>
        </p:spPr>
        <p:txBody>
          <a:bodyPr wrap="square" lIns="121893" tIns="60947" rIns="121893" bIns="60947" rtlCol="0">
            <a:spAutoFit/>
          </a:bodyPr>
          <a:lstStyle/>
          <a:p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www.atol.ru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630097" y="4200611"/>
            <a:ext cx="2302050" cy="584749"/>
          </a:xfrm>
          <a:prstGeom prst="rect">
            <a:avLst/>
          </a:prstGeom>
          <a:noFill/>
        </p:spPr>
        <p:txBody>
          <a:bodyPr wrap="square" lIns="121893" tIns="60947" rIns="121893" bIns="60947" rtlCol="0">
            <a:spAutoFit/>
          </a:bodyPr>
          <a:lstStyle/>
          <a:p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www.facebook.com/atol.co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630096" y="4792106"/>
            <a:ext cx="1396054" cy="353917"/>
          </a:xfrm>
          <a:prstGeom prst="rect">
            <a:avLst/>
          </a:prstGeom>
          <a:noFill/>
        </p:spPr>
        <p:txBody>
          <a:bodyPr wrap="square" lIns="121893" tIns="60947" rIns="121893" bIns="60947" rtlCol="0">
            <a:spAutoFit/>
          </a:bodyPr>
          <a:lstStyle/>
          <a:p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@</a:t>
            </a:r>
            <a:r>
              <a:rPr lang="en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atolllc</a:t>
            </a:r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630096" y="5372750"/>
            <a:ext cx="3459804" cy="353917"/>
          </a:xfrm>
          <a:prstGeom prst="rect">
            <a:avLst/>
          </a:prstGeom>
          <a:noFill/>
        </p:spPr>
        <p:txBody>
          <a:bodyPr wrap="square" lIns="121893" tIns="60947" rIns="121893" bIns="60947" rtlCol="0">
            <a:spAutoFit/>
          </a:bodyPr>
          <a:lstStyle/>
          <a:p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www.youtube.com/user/ATOLvideo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630097" y="5964245"/>
            <a:ext cx="2139003" cy="353917"/>
          </a:xfrm>
          <a:prstGeom prst="rect">
            <a:avLst/>
          </a:prstGeom>
          <a:noFill/>
        </p:spPr>
        <p:txBody>
          <a:bodyPr wrap="square" lIns="121893" tIns="60947" rIns="121893" bIns="60947" rtlCol="0">
            <a:spAutoFit/>
          </a:bodyPr>
          <a:lstStyle/>
          <a:p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vk.com/</a:t>
            </a:r>
            <a:r>
              <a:rPr lang="en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aboutatol</a:t>
            </a:r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4" name="Picture 7" descr="U:\МАХАЕВА\Сайты\atol.ru\старый сайт\социконки\you_ove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9023" y="5398723"/>
            <a:ext cx="278606" cy="257175"/>
          </a:xfrm>
          <a:prstGeom prst="rect">
            <a:avLst/>
          </a:prstGeom>
          <a:noFill/>
        </p:spPr>
      </p:pic>
      <p:pic>
        <p:nvPicPr>
          <p:cNvPr id="15" name="Picture 8" descr="U:\МАХАЕВА\Сайты\atol.ru\старый сайт\социконки\vk_over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4088" y="5985670"/>
            <a:ext cx="278606" cy="257175"/>
          </a:xfrm>
          <a:prstGeom prst="rect">
            <a:avLst/>
          </a:prstGeom>
          <a:noFill/>
        </p:spPr>
      </p:pic>
      <p:pic>
        <p:nvPicPr>
          <p:cNvPr id="16" name="Picture 9" descr="U:\МАХАЕВА\Сайты\atol.ru\старый сайт\социконки\twi_over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4088" y="4794317"/>
            <a:ext cx="278606" cy="257175"/>
          </a:xfrm>
          <a:prstGeom prst="rect">
            <a:avLst/>
          </a:prstGeom>
          <a:noFill/>
        </p:spPr>
      </p:pic>
      <p:pic>
        <p:nvPicPr>
          <p:cNvPr id="17" name="Picture 10" descr="U:\МАХАЕВА\Сайты\atol.ru\старый сайт\социконки\face_over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9472" y="4200611"/>
            <a:ext cx="278606" cy="257175"/>
          </a:xfrm>
          <a:prstGeom prst="rect">
            <a:avLst/>
          </a:prstGeom>
          <a:noFill/>
        </p:spPr>
      </p:pic>
      <p:pic>
        <p:nvPicPr>
          <p:cNvPr id="18" name="Picture 11" descr="C:\Users\v.kudenkova\Desktop\shutterstock_208097407-[преобразованный]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4218" y="3663421"/>
            <a:ext cx="248476" cy="234696"/>
          </a:xfrm>
          <a:prstGeom prst="rect">
            <a:avLst/>
          </a:prstGeom>
          <a:noFill/>
        </p:spPr>
      </p:pic>
      <p:pic>
        <p:nvPicPr>
          <p:cNvPr id="19" name="Рисунок 18" descr="shutterstock_294189746.jpg"/>
          <p:cNvPicPr>
            <a:picLocks noChangeAspect="1"/>
          </p:cNvPicPr>
          <p:nvPr userDrawn="1"/>
        </p:nvPicPr>
        <p:blipFill>
          <a:blip r:embed="rId7" cstate="print"/>
          <a:srcRect l="16156" r="16156"/>
          <a:stretch>
            <a:fillRect/>
          </a:stretch>
        </p:blipFill>
        <p:spPr>
          <a:xfrm>
            <a:off x="983099" y="2743200"/>
            <a:ext cx="2235058" cy="2255520"/>
          </a:xfrm>
          <a:prstGeom prst="rect">
            <a:avLst/>
          </a:prstGeom>
        </p:spPr>
      </p:pic>
      <p:sp>
        <p:nvSpPr>
          <p:cNvPr id="20" name="Содержимое 2"/>
          <p:cNvSpPr>
            <a:spLocks noGrp="1"/>
          </p:cNvSpPr>
          <p:nvPr>
            <p:ph idx="1" hasCustomPrompt="1"/>
          </p:nvPr>
        </p:nvSpPr>
        <p:spPr>
          <a:xfrm>
            <a:off x="3704861" y="1508791"/>
            <a:ext cx="5928659" cy="2072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defRPr sz="2700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defRPr sz="3200">
                <a:solidFill>
                  <a:schemeClr val="tx1"/>
                </a:solidFill>
              </a:defRPr>
            </a:lvl2pPr>
            <a:lvl3pPr marL="0" indent="0">
              <a:spcBef>
                <a:spcPts val="800"/>
              </a:spcBef>
              <a:defRPr sz="3200">
                <a:solidFill>
                  <a:schemeClr val="tx1"/>
                </a:solidFill>
              </a:defRPr>
            </a:lvl3pPr>
            <a:lvl4pPr marL="0" indent="0">
              <a:spcBef>
                <a:spcPts val="800"/>
              </a:spcBef>
              <a:defRPr sz="3200">
                <a:solidFill>
                  <a:schemeClr val="tx1"/>
                </a:solidFill>
              </a:defRPr>
            </a:lvl4pPr>
            <a:lvl5pPr marL="0" indent="0">
              <a:spcBef>
                <a:spcPts val="800"/>
              </a:spcBef>
              <a:buNone/>
              <a:defRPr sz="3200">
                <a:solidFill>
                  <a:schemeClr val="tx1"/>
                </a:solidFill>
              </a:defRPr>
            </a:lvl5pPr>
          </a:lstStyle>
          <a:p>
            <a:pPr algn="just"/>
            <a:r>
              <a:rPr lang="ru-RU" dirty="0" smtClean="0">
                <a:latin typeface="Calibri" pitchFamily="34" charset="0"/>
                <a:ea typeface="Open Sans Light" pitchFamily="34" charset="0"/>
                <a:cs typeface="Open Sans Light" pitchFamily="34" charset="0"/>
              </a:rPr>
              <a:t>ФИО</a:t>
            </a:r>
          </a:p>
          <a:p>
            <a:pPr algn="just"/>
            <a:r>
              <a:rPr lang="ru-RU" dirty="0" smtClean="0">
                <a:latin typeface="Calibri" pitchFamily="34" charset="0"/>
                <a:ea typeface="Open Sans Light" pitchFamily="34" charset="0"/>
                <a:cs typeface="Open Sans Light" pitchFamily="34" charset="0"/>
              </a:rPr>
              <a:t>Должность</a:t>
            </a:r>
          </a:p>
          <a:p>
            <a:pPr algn="just"/>
            <a:r>
              <a:rPr lang="ru-RU" dirty="0" smtClean="0">
                <a:latin typeface="Calibri" pitchFamily="34" charset="0"/>
                <a:ea typeface="Open Sans Light" pitchFamily="34" charset="0"/>
                <a:cs typeface="Open Sans Light" pitchFamily="34" charset="0"/>
              </a:rPr>
              <a:t>Телефон</a:t>
            </a:r>
          </a:p>
          <a:p>
            <a:pPr algn="just"/>
            <a:r>
              <a:rPr lang="en-US" dirty="0" smtClean="0">
                <a:latin typeface="Calibri" pitchFamily="34" charset="0"/>
                <a:ea typeface="Open Sans Light" pitchFamily="34" charset="0"/>
                <a:cs typeface="Open Sans Light" pitchFamily="34" charset="0"/>
              </a:rPr>
              <a:t>Email</a:t>
            </a:r>
            <a:endParaRPr lang="en-US" dirty="0">
              <a:latin typeface="Calibri" pitchFamily="34" charset="0"/>
              <a:ea typeface="Open Sans Light" pitchFamily="34" charset="0"/>
              <a:cs typeface="Open Sans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ADF27-16EE-4216-B63C-FD00A63554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ADF27-16EE-4216-B63C-FD00A63554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Rectangle 12"/>
          <p:cNvSpPr/>
          <p:nvPr userDrawn="1"/>
        </p:nvSpPr>
        <p:spPr>
          <a:xfrm>
            <a:off x="0" y="6318988"/>
            <a:ext cx="9906000" cy="594387"/>
          </a:xfrm>
          <a:prstGeom prst="rect">
            <a:avLst/>
          </a:prstGeom>
          <a:solidFill>
            <a:srgbClr val="ED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3" tIns="60947" rIns="121893" bIns="60947" rtlCol="0" anchor="ctr"/>
          <a:lstStyle/>
          <a:p>
            <a:pPr algn="ctr"/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71550" indent="-51435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ADF27-16EE-4216-B63C-FD00A63554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ADF27-16EE-4216-B63C-FD00A63554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ADF27-16EE-4216-B63C-FD00A63554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ADF27-16EE-4216-B63C-FD00A63554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диаграммы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ADF27-16EE-4216-B63C-FD00A6355452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7" name="Диаграмма 6"/>
          <p:cNvGraphicFramePr/>
          <p:nvPr userDrawn="1">
            <p:extLst>
              <p:ext uri="{D42A27DB-BD31-4B8C-83A1-F6EECF244321}">
                <p14:modId xmlns:p14="http://schemas.microsoft.com/office/powerpoint/2010/main" val="2397840462"/>
              </p:ext>
            </p:extLst>
          </p:nvPr>
        </p:nvGraphicFramePr>
        <p:xfrm>
          <a:off x="495300" y="1447800"/>
          <a:ext cx="8832850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диаграммы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ADF27-16EE-4216-B63C-FD00A6355452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9" name="Диаграмма 8"/>
          <p:cNvGraphicFramePr/>
          <p:nvPr userDrawn="1"/>
        </p:nvGraphicFramePr>
        <p:xfrm>
          <a:off x="990600" y="1219200"/>
          <a:ext cx="784225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диаграммы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ADF27-16EE-4216-B63C-FD00A6355452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7" name="Диаграмма 6"/>
          <p:cNvGraphicFramePr/>
          <p:nvPr userDrawn="1">
            <p:extLst>
              <p:ext uri="{D42A27DB-BD31-4B8C-83A1-F6EECF244321}">
                <p14:modId xmlns:p14="http://schemas.microsoft.com/office/powerpoint/2010/main" val="722570680"/>
              </p:ext>
            </p:extLst>
          </p:nvPr>
        </p:nvGraphicFramePr>
        <p:xfrm>
          <a:off x="742950" y="1295400"/>
          <a:ext cx="8089900" cy="505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85271"/>
            <a:ext cx="734695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7650" y="1600200"/>
            <a:ext cx="932815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63050" y="6356351"/>
            <a:ext cx="57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ED1B2F"/>
                </a:solidFill>
              </a:defRPr>
            </a:lvl1pPr>
          </a:lstStyle>
          <a:p>
            <a:fld id="{1C9ADF27-16EE-4216-B63C-FD00A63554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Rectangle 64"/>
          <p:cNvSpPr/>
          <p:nvPr userDrawn="1"/>
        </p:nvSpPr>
        <p:spPr>
          <a:xfrm>
            <a:off x="261274" y="286427"/>
            <a:ext cx="46800" cy="683491"/>
          </a:xfrm>
          <a:prstGeom prst="rect">
            <a:avLst/>
          </a:prstGeom>
          <a:solidFill>
            <a:srgbClr val="ED1B2F"/>
          </a:solidFill>
          <a:ln w="25400" cap="flat" cmpd="sng" algn="ctr">
            <a:noFill/>
            <a:prstDash val="solid"/>
          </a:ln>
          <a:effectLst/>
        </p:spPr>
        <p:txBody>
          <a:bodyPr lIns="121899" tIns="60949" rIns="121899" bIns="60949"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8" name="Picture 2" descr="C:\Users\v.kudenkova\Desktop\Безымянный-2.png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457201"/>
            <a:ext cx="1532957" cy="379771"/>
          </a:xfrm>
          <a:prstGeom prst="rect">
            <a:avLst/>
          </a:prstGeom>
          <a:noFill/>
        </p:spPr>
      </p:pic>
      <p:sp>
        <p:nvSpPr>
          <p:cNvPr id="9" name="Rectangle 12"/>
          <p:cNvSpPr/>
          <p:nvPr userDrawn="1"/>
        </p:nvSpPr>
        <p:spPr>
          <a:xfrm>
            <a:off x="0" y="6318988"/>
            <a:ext cx="9906000" cy="594387"/>
          </a:xfrm>
          <a:prstGeom prst="rect">
            <a:avLst/>
          </a:prstGeom>
          <a:solidFill>
            <a:srgbClr val="ED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3" tIns="60947" rIns="121893" bIns="60947" rtlCol="0" anchor="ctr"/>
          <a:lstStyle/>
          <a:p>
            <a:pPr algn="ctr"/>
            <a:endParaRPr lang="en-US" sz="23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416125"/>
            <a:ext cx="4373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РЕФОРМА</a:t>
            </a:r>
            <a:r>
              <a:rPr lang="ru-RU" sz="2000" baseline="0" dirty="0" smtClean="0">
                <a:solidFill>
                  <a:schemeClr val="bg1"/>
                </a:solidFill>
              </a:rPr>
              <a:t> 54-ФЗ. ПЕРВЫЕ РЕЗУЛЬТАТЫ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1" r:id="rId2"/>
    <p:sldLayoutId id="2147483714" r:id="rId3"/>
    <p:sldLayoutId id="2147483703" r:id="rId4"/>
    <p:sldLayoutId id="2147483704" r:id="rId5"/>
    <p:sldLayoutId id="2147483705" r:id="rId6"/>
    <p:sldLayoutId id="2147483711" r:id="rId7"/>
    <p:sldLayoutId id="2147483709" r:id="rId8"/>
    <p:sldLayoutId id="2147483710" r:id="rId9"/>
    <p:sldLayoutId id="2147483708" r:id="rId10"/>
    <p:sldLayoutId id="2147483712" r:id="rId11"/>
    <p:sldLayoutId id="214748370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fias.nalog.ru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fiscal.atol.ru/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scal.atol.ru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online.atol.ru/" TargetMode="External"/><Relationship Id="rId4" Type="http://schemas.openxmlformats.org/officeDocument/2006/relationships/hyperlink" Target="mailto:s@atol.r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228600"/>
            <a:ext cx="15240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47800" y="1905000"/>
            <a:ext cx="7315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Применение ККТ по новым правилам.</a:t>
            </a:r>
          </a:p>
          <a:p>
            <a:pPr algn="ctr"/>
            <a:endParaRPr lang="ru-RU" sz="4400" b="1" dirty="0" smtClean="0"/>
          </a:p>
          <a:p>
            <a:pPr algn="ctr"/>
            <a:r>
              <a:rPr lang="ru-RU" sz="4400" b="1" dirty="0" smtClean="0"/>
              <a:t>Практические советы.</a:t>
            </a:r>
            <a:endParaRPr lang="ru-RU" sz="4400" b="1" dirty="0"/>
          </a:p>
        </p:txBody>
      </p:sp>
      <p:sp>
        <p:nvSpPr>
          <p:cNvPr id="6" name="Rectangle 22"/>
          <p:cNvSpPr/>
          <p:nvPr/>
        </p:nvSpPr>
        <p:spPr>
          <a:xfrm>
            <a:off x="201706" y="6324600"/>
            <a:ext cx="8229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Русинова Юлия – директор по развитию бизнеса фискальных решений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80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купить технику?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3862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→"/>
            </a:pPr>
            <a:r>
              <a:rPr lang="ru-RU" sz="2400" dirty="0"/>
              <a:t>Смотрите цены на сайте производителя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342" y="2567883"/>
            <a:ext cx="4625457" cy="2972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567883"/>
            <a:ext cx="4038600" cy="2972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45422" y="1313127"/>
            <a:ext cx="5060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→"/>
            </a:pPr>
            <a:r>
              <a:rPr lang="ru-RU" sz="2400" dirty="0"/>
              <a:t>Покупайте у производителя или его представителей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15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Кассовое </a:t>
            </a:r>
            <a:r>
              <a:rPr lang="ru-RU" dirty="0" err="1" smtClean="0"/>
              <a:t>пО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1600"/>
            <a:ext cx="8442325" cy="451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Перед электронной регистрацией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41829" y="17526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→"/>
            </a:pPr>
            <a:r>
              <a:rPr lang="ru-RU" sz="2000" dirty="0"/>
              <a:t>Проверьте и если необходимо купите </a:t>
            </a:r>
            <a:r>
              <a:rPr lang="ru-RU" sz="2000" dirty="0" smtClean="0"/>
              <a:t>КЭП</a:t>
            </a:r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→"/>
            </a:pPr>
            <a:r>
              <a:rPr lang="ru-RU" sz="2000" dirty="0" smtClean="0"/>
              <a:t>Заключите договор с ОФД</a:t>
            </a:r>
            <a:endParaRPr lang="ru-RU" sz="2000" dirty="0"/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→"/>
            </a:pPr>
            <a:r>
              <a:rPr lang="ru-RU" sz="2000" dirty="0"/>
              <a:t>Проверьте адрес в </a:t>
            </a:r>
            <a:r>
              <a:rPr lang="ru-RU" sz="2000" dirty="0" smtClean="0"/>
              <a:t>ФИАС </a:t>
            </a:r>
            <a:r>
              <a:rPr lang="en-US" sz="2000" dirty="0" smtClean="0">
                <a:hlinkClick r:id="rId2"/>
              </a:rPr>
              <a:t>www.fias.nalog.ru/</a:t>
            </a:r>
            <a:endParaRPr lang="en-US" sz="2000" dirty="0" smtClean="0"/>
          </a:p>
          <a:p>
            <a:pPr>
              <a:buClr>
                <a:srgbClr val="C00000"/>
              </a:buClr>
            </a:pP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4" name="Picture 4" descr="http://dis.krasnodar.ru/upload/medialibrary/698/6987cc24f2fddb1e2cfdf8be08e0cc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29" y="3023920"/>
            <a:ext cx="2968625" cy="210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favbw.us/edo_asp_ru/54-fz/ofd/img/of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554" y="2999283"/>
            <a:ext cx="2209800" cy="21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7804" y="3051938"/>
            <a:ext cx="23336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0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 регистрации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→"/>
            </a:pPr>
            <a:r>
              <a:rPr lang="ru-RU" sz="2000" dirty="0" smtClean="0"/>
              <a:t>Внимательно </a:t>
            </a:r>
            <a:r>
              <a:rPr lang="ru-RU" sz="2000" dirty="0"/>
              <a:t>указывайте данные в заявлении, при вводе их в </a:t>
            </a:r>
            <a:r>
              <a:rPr lang="ru-RU" sz="2000" dirty="0" smtClean="0"/>
              <a:t>КТТ</a:t>
            </a:r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→"/>
            </a:pPr>
            <a:endParaRPr lang="ru-RU" sz="2000" dirty="0"/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→"/>
            </a:pPr>
            <a:r>
              <a:rPr lang="ru-RU" sz="2000" dirty="0"/>
              <a:t>Посмотрите видео-инструкцию производителя ККТ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648" y="3156790"/>
            <a:ext cx="4974305" cy="24058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156791"/>
            <a:ext cx="3264678" cy="24058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262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адреса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4601"/>
            <a:ext cx="9525000" cy="62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3200"/>
            <a:ext cx="7346950" cy="685800"/>
          </a:xfrm>
        </p:spPr>
        <p:txBody>
          <a:bodyPr/>
          <a:lstStyle/>
          <a:p>
            <a:r>
              <a:rPr lang="ru-RU" dirty="0" smtClean="0"/>
              <a:t>Письма, приказы и разъяснения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0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ККТ без передачи данных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62200" y="2769972"/>
            <a:ext cx="7239000" cy="3352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 smtClean="0"/>
              <a:t>«…Установить</a:t>
            </a:r>
            <a:r>
              <a:rPr lang="ru-RU" sz="2200" dirty="0"/>
              <a:t>, что </a:t>
            </a:r>
            <a:r>
              <a:rPr lang="ru-RU" sz="2200" b="1" dirty="0">
                <a:solidFill>
                  <a:srgbClr val="C00000"/>
                </a:solidFill>
              </a:rPr>
              <a:t>критерием</a:t>
            </a:r>
            <a:r>
              <a:rPr lang="ru-RU" sz="2200" dirty="0"/>
              <a:t> определения </a:t>
            </a:r>
            <a:r>
              <a:rPr lang="ru-RU" sz="2200" b="1" dirty="0">
                <a:solidFill>
                  <a:srgbClr val="C00000"/>
                </a:solidFill>
              </a:rPr>
              <a:t>отдаленных от сетей связи местностей</a:t>
            </a:r>
            <a:r>
              <a:rPr lang="ru-RU" sz="2200" dirty="0"/>
              <a:t> для целей применения контрольно-кассовой техники в режиме, не предусматривающем обязательной передачи фискальных документов в налоговые органы в электронной форме через оператора фискальных данных, является численность населения указанных местностей. Для целей настоящего приказа </a:t>
            </a:r>
            <a:r>
              <a:rPr lang="ru-RU" sz="2200" b="1" dirty="0">
                <a:solidFill>
                  <a:srgbClr val="C00000"/>
                </a:solidFill>
              </a:rPr>
              <a:t>численность населения не должна превышать 10 тысяч </a:t>
            </a:r>
            <a:r>
              <a:rPr lang="ru-RU" sz="2200" b="1" dirty="0" smtClean="0">
                <a:solidFill>
                  <a:srgbClr val="C00000"/>
                </a:solidFill>
              </a:rPr>
              <a:t>человек</a:t>
            </a:r>
            <a:r>
              <a:rPr lang="ru-RU" sz="2200" dirty="0" smtClean="0"/>
              <a:t>…»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371600"/>
            <a:ext cx="8382000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Минкомсвязи РФ «Об утверждении критерия определения отдаленных от сетей связи местностей»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/>
              <a:t>5 декабря 2016</a:t>
            </a:r>
            <a:r>
              <a:rPr lang="ru-RU" sz="2400" b="1" dirty="0"/>
              <a:t> г. № </a:t>
            </a:r>
            <a:r>
              <a:rPr lang="ru-RU" sz="2400" b="1" dirty="0" smtClean="0"/>
              <a:t>616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44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0"/>
            <a:ext cx="9398000" cy="2743200"/>
          </a:xfrm>
          <a:prstGeom prst="rect">
            <a:avLst/>
          </a:prstGeom>
        </p:spPr>
      </p:pic>
      <p:sp>
        <p:nvSpPr>
          <p:cNvPr id="4" name="Фигура, имеющая форму буквы L 3"/>
          <p:cNvSpPr/>
          <p:nvPr/>
        </p:nvSpPr>
        <p:spPr>
          <a:xfrm rot="18949971">
            <a:off x="330240" y="1849976"/>
            <a:ext cx="407546" cy="315570"/>
          </a:xfrm>
          <a:prstGeom prst="corne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5300" y="285271"/>
            <a:ext cx="7346950" cy="685800"/>
          </a:xfrm>
        </p:spPr>
        <p:txBody>
          <a:bodyPr/>
          <a:lstStyle/>
          <a:p>
            <a:r>
              <a:rPr lang="ru-RU" dirty="0" smtClean="0"/>
              <a:t>ККТ без передачи данных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3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КМ и КО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209386"/>
            <a:ext cx="9448800" cy="4747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 кассира – операциониста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(форма КМ-4, утв. постановлением Госкомстата России от 25.12.1998 № 132).  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3538" lvl="0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обязательно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применению, письмо Минфин 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16.09.2016 № 03-01-15/54413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/>
              <a:t>Кассовая </a:t>
            </a:r>
            <a:r>
              <a:rPr lang="ru-RU" sz="2400" b="1" dirty="0"/>
              <a:t>книга  </a:t>
            </a:r>
            <a:r>
              <a:rPr lang="ru-RU" sz="2400" dirty="0"/>
              <a:t>(форма </a:t>
            </a:r>
            <a:r>
              <a:rPr lang="ru-RU" sz="2400" dirty="0" smtClean="0"/>
              <a:t>КО-4) </a:t>
            </a:r>
            <a:r>
              <a:rPr lang="ru-RU" sz="2400" dirty="0"/>
              <a:t>- это один из документов кассовой дисциплины, в котором отражается информация по всем поступлениям и выдачам наличных денег в кассе организации. </a:t>
            </a:r>
            <a:r>
              <a:rPr lang="ru-RU" sz="2400" dirty="0" smtClean="0">
                <a:solidFill>
                  <a:srgbClr val="FF0000"/>
                </a:solidFill>
              </a:rPr>
              <a:t>Обязанность </a:t>
            </a:r>
            <a:r>
              <a:rPr lang="ru-RU" sz="2400" dirty="0"/>
              <a:t>по ведению книги закреплена в п. 4.6 Указания Банка России «О порядке ведения кассовых операций» от 11.03.2014 № 3210-У.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50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Разъяснения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265888"/>
            <a:ext cx="6096000" cy="1051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Письмо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Минфин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моменте расчета: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/>
              <a:t>1 марта 2017 г. № 03-01-15/11618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2550" y="2545975"/>
            <a:ext cx="796290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«…3 </a:t>
            </a:r>
            <a:r>
              <a:rPr lang="ru-RU" dirty="0">
                <a:solidFill>
                  <a:srgbClr val="000000"/>
                </a:solidFill>
              </a:rPr>
              <a:t>статьи 16.1 Федерального закона от 07.02.1992 № 2300-1 «О защите прав потребителей» при оплате товаров (работ, услуг) путем перевода денежных средств в рамках применяемых форм безналичных расчетов обязательства потребителя перед продавцом (исполнителем) по оплате товаров (работ, услуг) </a:t>
            </a:r>
            <a:r>
              <a:rPr lang="ru-RU" b="1" dirty="0">
                <a:solidFill>
                  <a:srgbClr val="C00000"/>
                </a:solidFill>
              </a:rPr>
              <a:t>считаются исполненными </a:t>
            </a:r>
            <a:r>
              <a:rPr lang="ru-RU" dirty="0">
                <a:solidFill>
                  <a:srgbClr val="000000"/>
                </a:solidFill>
              </a:rPr>
              <a:t>в сумме, указанной в распоряжении о переводе денежных средств, </a:t>
            </a:r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момента подтверждения его исполнения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обслуживающей потребителя </a:t>
            </a:r>
            <a:r>
              <a:rPr lang="ru-RU" b="1" dirty="0">
                <a:solidFill>
                  <a:srgbClr val="C00000"/>
                </a:solidFill>
              </a:rPr>
              <a:t>кредитной организацией</a:t>
            </a:r>
            <a:r>
              <a:rPr lang="ru-RU" dirty="0" smtClean="0">
                <a:solidFill>
                  <a:srgbClr val="000000"/>
                </a:solidFill>
              </a:rPr>
              <a:t>.»</a:t>
            </a: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45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Реестры 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0" y="3307875"/>
            <a:ext cx="2331595" cy="1925924"/>
          </a:xfrm>
          <a:prstGeom prst="rect">
            <a:avLst/>
          </a:prstGeom>
        </p:spPr>
        <p:txBody>
          <a:bodyPr/>
          <a:lstStyle>
            <a:lvl1pPr marL="318641" indent="0" algn="l" defTabSz="914239" rtl="0" eaLnBrk="1" latinLnBrk="0" hangingPunct="1">
              <a:spcBef>
                <a:spcPct val="20000"/>
              </a:spcBef>
              <a:buFont typeface="+mj-lt"/>
              <a:buNone/>
              <a:defRPr sz="3200" b="0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318641" indent="0" algn="l" defTabSz="914239" rtl="0" eaLnBrk="1" latinLnBrk="0" hangingPunct="1">
              <a:spcBef>
                <a:spcPct val="20000"/>
              </a:spcBef>
              <a:buFont typeface="Arial" pitchFamily="34" charset="0"/>
              <a:buNone/>
              <a:defRPr sz="21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624759" indent="-228197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315858" algn="just" defTabSz="914239" rtl="0" eaLnBrk="1" latinLnBrk="0" hangingPunct="1">
              <a:lnSpc>
                <a:spcPts val="1578"/>
              </a:lnSpc>
              <a:spcBef>
                <a:spcPts val="351"/>
              </a:spcBef>
              <a:buFont typeface="Arial" pitchFamily="34" charset="0"/>
              <a:buNone/>
              <a:tabLst/>
              <a:defRPr sz="14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257865" indent="0" algn="l" defTabSz="914239" rtl="0" eaLnBrk="1" latinLnBrk="0" hangingPunct="1">
              <a:lnSpc>
                <a:spcPts val="1578"/>
              </a:lnSpc>
              <a:spcBef>
                <a:spcPts val="351"/>
              </a:spcBef>
              <a:buFont typeface="Arial" pitchFamily="34" charset="0"/>
              <a:buNone/>
              <a:defRPr sz="1200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514156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75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95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14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00" indent="-812800" algn="ctr">
              <a:lnSpc>
                <a:spcPct val="150000"/>
              </a:lnSpc>
              <a:defRPr/>
            </a:pPr>
            <a:r>
              <a:rPr lang="ru-RU" sz="2400" b="1" u="sng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Реестр ККТ</a:t>
            </a:r>
          </a:p>
          <a:p>
            <a:pPr marL="812800" indent="-812800" algn="ctr">
              <a:lnSpc>
                <a:spcPct val="150000"/>
              </a:lnSpc>
              <a:defRPr/>
            </a:pPr>
            <a:r>
              <a:rPr lang="ru-RU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80</a:t>
            </a:r>
            <a:r>
              <a:rPr lang="ru-RU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моделей</a:t>
            </a:r>
          </a:p>
          <a:p>
            <a:pPr marL="812800" indent="-812800" algn="ctr">
              <a:lnSpc>
                <a:spcPct val="150000"/>
              </a:lnSpc>
              <a:defRPr/>
            </a:pPr>
            <a:r>
              <a:rPr lang="ru-RU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27 </a:t>
            </a:r>
            <a:r>
              <a:rPr lang="ru-RU" sz="2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изготовителя</a:t>
            </a:r>
          </a:p>
          <a:p>
            <a:pPr marL="342900" indent="-342900" algn="ctr">
              <a:buFontTx/>
              <a:buChar char="-"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43" y="1697091"/>
            <a:ext cx="1143001" cy="127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054885512"/>
              </p:ext>
            </p:extLst>
          </p:nvPr>
        </p:nvGraphicFramePr>
        <p:xfrm>
          <a:off x="2971800" y="1688126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200151" y="1208514"/>
            <a:ext cx="520382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Распределение моделей по типам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Курьеры и НДС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371600"/>
            <a:ext cx="8991600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Письмо Минфин «</a:t>
            </a:r>
            <a:r>
              <a:rPr lang="ru-RU" sz="2400" dirty="0" smtClean="0"/>
              <a:t>О реквизитах кассового чека, выдаваемого курьерской службой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21.04.2017 №03-01-15</a:t>
            </a:r>
            <a:r>
              <a:rPr lang="en-US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/24306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2971800"/>
            <a:ext cx="85725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«…В </a:t>
            </a:r>
            <a:r>
              <a:rPr lang="ru-RU" dirty="0">
                <a:solidFill>
                  <a:srgbClr val="000000"/>
                </a:solidFill>
              </a:rPr>
              <a:t>связи с тем что исходя из содержания обращения курьерская служба не осуществляет реализацию товаров, такой пользователь при расчете за данные товары </a:t>
            </a:r>
            <a:r>
              <a:rPr lang="ru-RU" b="1" dirty="0">
                <a:solidFill>
                  <a:srgbClr val="C00000"/>
                </a:solidFill>
              </a:rPr>
              <a:t>может не указывать </a:t>
            </a:r>
            <a:r>
              <a:rPr lang="ru-RU" dirty="0">
                <a:solidFill>
                  <a:srgbClr val="000000"/>
                </a:solidFill>
              </a:rPr>
              <a:t>в кассовом чеке </a:t>
            </a:r>
            <a:r>
              <a:rPr lang="ru-RU" b="1" dirty="0">
                <a:solidFill>
                  <a:srgbClr val="C00000"/>
                </a:solidFill>
              </a:rPr>
              <a:t>ставку НДС</a:t>
            </a:r>
            <a:r>
              <a:rPr lang="ru-RU" dirty="0">
                <a:solidFill>
                  <a:srgbClr val="000000"/>
                </a:solidFill>
              </a:rPr>
              <a:t>, соответствующую применяемой им системе налогообложения. При этом </a:t>
            </a:r>
            <a:r>
              <a:rPr lang="ru-RU" b="1" dirty="0">
                <a:solidFill>
                  <a:srgbClr val="C00000"/>
                </a:solidFill>
              </a:rPr>
              <a:t>в качестве обязательного реквизита </a:t>
            </a:r>
            <a:r>
              <a:rPr lang="ru-RU" dirty="0">
                <a:solidFill>
                  <a:srgbClr val="000000"/>
                </a:solidFill>
              </a:rPr>
              <a:t>"</a:t>
            </a:r>
            <a:r>
              <a:rPr lang="ru-RU" b="1" dirty="0">
                <a:solidFill>
                  <a:srgbClr val="C00000"/>
                </a:solidFill>
              </a:rPr>
              <a:t>применяемая при расчете система налогообложения</a:t>
            </a:r>
            <a:r>
              <a:rPr lang="ru-RU" dirty="0">
                <a:solidFill>
                  <a:srgbClr val="000000"/>
                </a:solidFill>
              </a:rPr>
              <a:t>" при расчете за данные товары в кассовом чеке </a:t>
            </a:r>
            <a:r>
              <a:rPr lang="ru-RU" b="1" dirty="0">
                <a:solidFill>
                  <a:srgbClr val="C00000"/>
                </a:solidFill>
              </a:rPr>
              <a:t>может указываться система налогообложения, применяемая </a:t>
            </a:r>
            <a:r>
              <a:rPr lang="ru-RU" b="1" dirty="0" smtClean="0">
                <a:solidFill>
                  <a:srgbClr val="C00000"/>
                </a:solidFill>
              </a:rPr>
              <a:t>ИП</a:t>
            </a:r>
            <a:r>
              <a:rPr lang="ru-RU" dirty="0" smtClean="0">
                <a:solidFill>
                  <a:srgbClr val="000000"/>
                </a:solidFill>
              </a:rPr>
              <a:t>..»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33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Важный принцип 54-ФЗ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5300" y="1752600"/>
            <a:ext cx="8915400" cy="3590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>
              <a:lnSpc>
                <a:spcPct val="107000"/>
              </a:lnSpc>
              <a:spcAft>
                <a:spcPts val="800"/>
              </a:spcAft>
            </a:pPr>
            <a:r>
              <a:rPr lang="ru-RU" sz="2400" spc="1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Контрольно-кассовая техника после ее регистрации в налоговом органе применяется на месте осуществления расчета с покупателем (клиентом) в момент осуществления расчета тем же лицом, которое осуществляет расчеты с покупателем (клиентом), за исключением расчета, осуществляемого электронными средствами платежа в сети "Интернет</a:t>
            </a:r>
            <a:r>
              <a:rPr lang="ru-RU" sz="2400" spc="15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".</a:t>
            </a:r>
          </a:p>
          <a:p>
            <a:pPr algn="just" fontAlgn="t">
              <a:lnSpc>
                <a:spcPct val="107000"/>
              </a:lnSpc>
              <a:spcAft>
                <a:spcPts val="800"/>
              </a:spcAft>
            </a:pPr>
            <a:endParaRPr lang="ru-RU" sz="2400" spc="15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fontAlgn="t">
              <a:lnSpc>
                <a:spcPct val="107000"/>
              </a:lnSpc>
              <a:spcAft>
                <a:spcPts val="800"/>
              </a:spcAft>
            </a:pPr>
            <a:r>
              <a:rPr lang="ru-RU" sz="2400" spc="15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П.1 Статья 4.3 54-ФЗ (в редакции 290-ФЗ)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62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Налоговый вычет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28636" y="1464236"/>
            <a:ext cx="8543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b="1" u="sng" dirty="0" smtClean="0"/>
              <a:t>Законопроект </a:t>
            </a:r>
            <a:r>
              <a:rPr lang="ru-RU" sz="2000" b="1" u="sng" dirty="0"/>
              <a:t>18416-7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Принят в первом чтении 07.12.2016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В ближайшее время планируется второе чтение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8636" y="3342343"/>
            <a:ext cx="92426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«…</a:t>
            </a:r>
            <a:r>
              <a:rPr lang="ru-RU" sz="2000" dirty="0"/>
              <a:t>Налогоплательщик вправе уменьшить единый налог на расходы по приобретению контрольно-кассовой техники, используемой для осуществления предпринимательской деятельности, облагаемой единым налогом, в размере не более 18000 рублей на единицу контрольно- кассовой техники, применяемой на каждом месте осуществления </a:t>
            </a:r>
            <a:r>
              <a:rPr lang="ru-RU" sz="2000" dirty="0" smtClean="0"/>
              <a:t>расчета…»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8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Форматы фискальных документов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371600"/>
            <a:ext cx="8991600" cy="1741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ФНС «</a:t>
            </a:r>
            <a:r>
              <a:rPr lang="ru-RU" sz="2000" dirty="0"/>
              <a:t>Об утверждении дополнительных реквизитов фискальных документов и форматов фискальных документов, обязательных к использованию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21.03.2017 №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ММВ-7-20/229@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1" y="2667000"/>
            <a:ext cx="449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t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Отчет о регистрации ККТ</a:t>
            </a:r>
          </a:p>
          <a:p>
            <a:pPr marL="285750" indent="-285750" fontAlgn="t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Отчет о перерегистрации ККТ</a:t>
            </a:r>
          </a:p>
          <a:p>
            <a:pPr marL="285750" indent="-285750" fontAlgn="t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Отчет </a:t>
            </a:r>
            <a:r>
              <a:rPr lang="ru-RU" sz="2000" dirty="0"/>
              <a:t>об открытии смены</a:t>
            </a:r>
          </a:p>
          <a:p>
            <a:pPr marL="285750" indent="-285750" fontAlgn="t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Отчет о текущем состоянии расчетов</a:t>
            </a:r>
          </a:p>
          <a:p>
            <a:pPr marL="285750" indent="-285750" fontAlgn="t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Отчет о закрытии </a:t>
            </a:r>
            <a:r>
              <a:rPr lang="ru-RU" sz="2000" dirty="0" smtClean="0"/>
              <a:t>смены</a:t>
            </a:r>
          </a:p>
          <a:p>
            <a:pPr marL="285750" indent="-285750" fontAlgn="t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Отчет о закрытии архива ФН</a:t>
            </a:r>
          </a:p>
          <a:p>
            <a:pPr marL="285750" indent="-285750" fontAlgn="t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Кассовый </a:t>
            </a:r>
            <a:r>
              <a:rPr lang="ru-RU" sz="2000" dirty="0"/>
              <a:t>чек </a:t>
            </a:r>
            <a:r>
              <a:rPr lang="ru-RU" sz="2000" dirty="0" smtClean="0"/>
              <a:t> </a:t>
            </a:r>
            <a:endParaRPr lang="en-US" sz="2000" dirty="0" smtClean="0"/>
          </a:p>
          <a:p>
            <a:pPr marL="285750" indent="-285750" fontAlgn="t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Кассовый </a:t>
            </a:r>
            <a:r>
              <a:rPr lang="ru-RU" sz="2000" dirty="0"/>
              <a:t>чек </a:t>
            </a:r>
            <a:r>
              <a:rPr lang="ru-RU" sz="2000" dirty="0" smtClean="0"/>
              <a:t>коррекции</a:t>
            </a:r>
          </a:p>
          <a:p>
            <a:pPr marL="285750" indent="-285750" fontAlgn="t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Подтверждение оператора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1" y="2209800"/>
            <a:ext cx="3886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Фискальные документы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9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Таблица по форматам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524000" y="1447800"/>
          <a:ext cx="6324600" cy="457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81150"/>
                <a:gridCol w="1581150"/>
                <a:gridCol w="1581150"/>
                <a:gridCol w="1581150"/>
              </a:tblGrid>
              <a:tr h="849910">
                <a:tc>
                  <a:txBody>
                    <a:bodyPr/>
                    <a:lstStyle/>
                    <a:p>
                      <a:pPr algn="ctr"/>
                      <a:endParaRPr lang="ru-RU" sz="5400" dirty="0"/>
                    </a:p>
                  </a:txBody>
                  <a:tcPr>
                    <a:solidFill>
                      <a:srgbClr val="DC19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1.0</a:t>
                      </a:r>
                      <a:endParaRPr lang="ru-RU" sz="5400" dirty="0"/>
                    </a:p>
                  </a:txBody>
                  <a:tcPr>
                    <a:solidFill>
                      <a:srgbClr val="DC19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1.05</a:t>
                      </a:r>
                      <a:endParaRPr lang="ru-RU" sz="5400" dirty="0"/>
                    </a:p>
                  </a:txBody>
                  <a:tcPr>
                    <a:solidFill>
                      <a:srgbClr val="DC19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1.1</a:t>
                      </a:r>
                      <a:endParaRPr lang="ru-RU" sz="5400" dirty="0"/>
                    </a:p>
                  </a:txBody>
                  <a:tcPr>
                    <a:solidFill>
                      <a:srgbClr val="DC190A"/>
                    </a:solidFill>
                  </a:tcPr>
                </a:tc>
              </a:tr>
              <a:tr h="84991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ФН</a:t>
                      </a:r>
                      <a:endParaRPr lang="ru-RU" sz="5400" dirty="0"/>
                    </a:p>
                  </a:txBody>
                  <a:tcPr>
                    <a:solidFill>
                      <a:srgbClr val="F984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+</a:t>
                      </a:r>
                      <a:endParaRPr lang="ru-RU" sz="5400" dirty="0"/>
                    </a:p>
                  </a:txBody>
                  <a:tcPr>
                    <a:solidFill>
                      <a:srgbClr val="F984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-</a:t>
                      </a:r>
                      <a:endParaRPr lang="ru-RU" sz="5400" dirty="0"/>
                    </a:p>
                  </a:txBody>
                  <a:tcPr>
                    <a:solidFill>
                      <a:srgbClr val="F984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+</a:t>
                      </a:r>
                      <a:endParaRPr lang="ru-RU" sz="5400" dirty="0"/>
                    </a:p>
                  </a:txBody>
                  <a:tcPr>
                    <a:solidFill>
                      <a:srgbClr val="F9847B"/>
                    </a:solidFill>
                  </a:tcPr>
                </a:tc>
              </a:tr>
              <a:tr h="84991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ККТ</a:t>
                      </a:r>
                      <a:endParaRPr lang="ru-RU" sz="5400" dirty="0"/>
                    </a:p>
                  </a:txBody>
                  <a:tcPr>
                    <a:solidFill>
                      <a:srgbClr val="F984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+</a:t>
                      </a:r>
                      <a:endParaRPr lang="ru-RU" sz="5400" dirty="0"/>
                    </a:p>
                  </a:txBody>
                  <a:tcPr>
                    <a:solidFill>
                      <a:srgbClr val="F984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+</a:t>
                      </a:r>
                      <a:endParaRPr lang="ru-RU" sz="5400" dirty="0"/>
                    </a:p>
                  </a:txBody>
                  <a:tcPr>
                    <a:solidFill>
                      <a:srgbClr val="F984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+</a:t>
                      </a:r>
                      <a:endParaRPr lang="ru-RU" sz="5400" dirty="0"/>
                    </a:p>
                  </a:txBody>
                  <a:tcPr>
                    <a:solidFill>
                      <a:srgbClr val="F9847B"/>
                    </a:solidFill>
                  </a:tcPr>
                </a:tc>
              </a:tr>
              <a:tr h="84991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ПО</a:t>
                      </a:r>
                      <a:endParaRPr lang="ru-RU" sz="5400" dirty="0"/>
                    </a:p>
                  </a:txBody>
                  <a:tcPr>
                    <a:solidFill>
                      <a:srgbClr val="F984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+</a:t>
                      </a:r>
                      <a:endParaRPr lang="ru-RU" sz="5400" dirty="0"/>
                    </a:p>
                  </a:txBody>
                  <a:tcPr>
                    <a:solidFill>
                      <a:srgbClr val="F984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+</a:t>
                      </a:r>
                      <a:endParaRPr lang="ru-RU" sz="5400" dirty="0"/>
                    </a:p>
                  </a:txBody>
                  <a:tcPr>
                    <a:solidFill>
                      <a:srgbClr val="F984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+</a:t>
                      </a:r>
                      <a:endParaRPr lang="ru-RU" sz="5400" dirty="0"/>
                    </a:p>
                  </a:txBody>
                  <a:tcPr>
                    <a:solidFill>
                      <a:srgbClr val="F9847B"/>
                    </a:solidFill>
                  </a:tcPr>
                </a:tc>
              </a:tr>
              <a:tr h="84991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ОФД</a:t>
                      </a:r>
                      <a:endParaRPr lang="ru-RU" sz="5400" dirty="0"/>
                    </a:p>
                  </a:txBody>
                  <a:tcPr>
                    <a:solidFill>
                      <a:srgbClr val="F984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+</a:t>
                      </a:r>
                      <a:endParaRPr lang="ru-RU" sz="5400" dirty="0"/>
                    </a:p>
                  </a:txBody>
                  <a:tcPr>
                    <a:solidFill>
                      <a:srgbClr val="F984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+</a:t>
                      </a:r>
                      <a:endParaRPr lang="ru-RU" sz="5400" dirty="0"/>
                    </a:p>
                  </a:txBody>
                  <a:tcPr>
                    <a:solidFill>
                      <a:srgbClr val="F984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+</a:t>
                      </a:r>
                      <a:endParaRPr lang="ru-RU" sz="5400" dirty="0"/>
                    </a:p>
                  </a:txBody>
                  <a:tcPr>
                    <a:solidFill>
                      <a:srgbClr val="F9847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4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теги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5801" y="1577918"/>
            <a:ext cx="8471647" cy="293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Тег 1212.  Признак предмета расчета. На позицию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Тег 1214.  Признак способа расчета. На позицию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Тег 1215-1217. Тип оплаты. На </a:t>
            </a:r>
            <a:r>
              <a:rPr lang="ru-RU" sz="2000" dirty="0" smtClean="0"/>
              <a:t>чек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Тег 1057. Признак агента. На </a:t>
            </a:r>
            <a:r>
              <a:rPr lang="ru-RU" sz="2000" dirty="0" smtClean="0"/>
              <a:t>чек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Тег 1222. </a:t>
            </a:r>
            <a:r>
              <a:rPr lang="ru-RU" sz="2000" dirty="0"/>
              <a:t>П</a:t>
            </a:r>
            <a:r>
              <a:rPr lang="ru-RU" sz="2000" dirty="0" smtClean="0"/>
              <a:t>ризнак </a:t>
            </a:r>
            <a:r>
              <a:rPr lang="ru-RU" sz="2000" dirty="0"/>
              <a:t>агента по предмету </a:t>
            </a:r>
            <a:r>
              <a:rPr lang="ru-RU" sz="2000" dirty="0" smtClean="0"/>
              <a:t>расчета. На позицию</a:t>
            </a:r>
            <a:endParaRPr lang="ru-RU" sz="2000" dirty="0" smtClean="0"/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94030" y="4724401"/>
            <a:ext cx="8377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>
                <a:solidFill>
                  <a:srgbClr val="FF0000"/>
                </a:solidFill>
              </a:rPr>
              <a:t>Введение данные тегов позволяет реализовать оформление чеков по продаже подарочных карт и оплаты ими, авансы, предоплаты, кредиты.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917740"/>
              </p:ext>
            </p:extLst>
          </p:nvPr>
        </p:nvGraphicFramePr>
        <p:xfrm>
          <a:off x="7323667" y="282387"/>
          <a:ext cx="2201333" cy="1188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01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1.1</a:t>
                      </a:r>
                      <a:endParaRPr lang="ru-RU" sz="7200" dirty="0"/>
                    </a:p>
                  </a:txBody>
                  <a:tcPr>
                    <a:solidFill>
                      <a:srgbClr val="DC19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9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303390"/>
              </p:ext>
            </p:extLst>
          </p:nvPr>
        </p:nvGraphicFramePr>
        <p:xfrm>
          <a:off x="7467600" y="152400"/>
          <a:ext cx="2201333" cy="1188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01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1.1</a:t>
                      </a:r>
                      <a:endParaRPr lang="ru-RU" sz="7200" dirty="0"/>
                    </a:p>
                  </a:txBody>
                  <a:tcPr>
                    <a:solidFill>
                      <a:srgbClr val="DC190A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 предмета расчета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520611"/>
              </p:ext>
            </p:extLst>
          </p:nvPr>
        </p:nvGraphicFramePr>
        <p:xfrm>
          <a:off x="312790" y="1219200"/>
          <a:ext cx="8233064" cy="5128191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594334">
                  <a:extLst>
                    <a:ext uri="{9D8B030D-6E8A-4147-A177-3AD203B41FA5}">
                      <a16:colId xmlns:a16="http://schemas.microsoft.com/office/drawing/2014/main" xmlns="" val="3580972684"/>
                    </a:ext>
                  </a:extLst>
                </a:gridCol>
                <a:gridCol w="5780662">
                  <a:extLst>
                    <a:ext uri="{9D8B030D-6E8A-4147-A177-3AD203B41FA5}">
                      <a16:colId xmlns:a16="http://schemas.microsoft.com/office/drawing/2014/main" xmlns="" val="4216715601"/>
                    </a:ext>
                  </a:extLst>
                </a:gridCol>
                <a:gridCol w="1858068">
                  <a:extLst>
                    <a:ext uri="{9D8B030D-6E8A-4147-A177-3AD203B41FA5}">
                      <a16:colId xmlns:a16="http://schemas.microsoft.com/office/drawing/2014/main" xmlns="" val="1594760146"/>
                    </a:ext>
                  </a:extLst>
                </a:gridCol>
              </a:tblGrid>
              <a:tr h="3539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Значение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Реквизит «наименование предмета расчета» (тег 1030) содержит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сведения. ТЭГ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1212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Формат ПФ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extLst>
                  <a:ext uri="{0D108BD9-81ED-4DB2-BD59-A6C34878D82A}">
                    <a16:rowId xmlns:a16="http://schemas.microsoft.com/office/drawing/2014/main" xmlns="" val="3559092515"/>
                  </a:ext>
                </a:extLst>
              </a:tr>
              <a:tr h="210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 реализуемом товаре, за исключением подакцизного </a:t>
                      </a:r>
                      <a:r>
                        <a:rPr lang="ru-RU" sz="1200" dirty="0" smtClean="0">
                          <a:effectLst/>
                        </a:rPr>
                        <a:t>товара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«ТОВАР</a:t>
                      </a:r>
                      <a:r>
                        <a:rPr lang="ru-RU" sz="1200" dirty="0" smtClean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extLst>
                  <a:ext uri="{0D108BD9-81ED-4DB2-BD59-A6C34878D82A}">
                    <a16:rowId xmlns:a16="http://schemas.microsoft.com/office/drawing/2014/main" xmlns="" val="638640070"/>
                  </a:ext>
                </a:extLst>
              </a:tr>
              <a:tr h="3371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 реализуемом подакцизном товаре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«ПОДАКЦИЗНЫЙ ТОВАР</a:t>
                      </a:r>
                      <a:r>
                        <a:rPr lang="ru-RU" sz="1200" dirty="0" smtClean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extLst>
                  <a:ext uri="{0D108BD9-81ED-4DB2-BD59-A6C34878D82A}">
                    <a16:rowId xmlns:a16="http://schemas.microsoft.com/office/drawing/2014/main" xmlns="" val="2764450994"/>
                  </a:ext>
                </a:extLst>
              </a:tr>
              <a:tr h="210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 выполняемой </a:t>
                      </a:r>
                      <a:r>
                        <a:rPr lang="ru-RU" sz="1200" dirty="0" smtClean="0">
                          <a:effectLst/>
                        </a:rPr>
                        <a:t>работе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«РАБОТА</a:t>
                      </a:r>
                      <a:r>
                        <a:rPr lang="ru-RU" sz="1200" dirty="0" smtClean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extLst>
                  <a:ext uri="{0D108BD9-81ED-4DB2-BD59-A6C34878D82A}">
                    <a16:rowId xmlns:a16="http://schemas.microsoft.com/office/drawing/2014/main" xmlns="" val="3796692779"/>
                  </a:ext>
                </a:extLst>
              </a:tr>
              <a:tr h="210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 оказываемой </a:t>
                      </a:r>
                      <a:r>
                        <a:rPr lang="ru-RU" sz="1200" dirty="0" smtClean="0">
                          <a:effectLst/>
                        </a:rPr>
                        <a:t>услуге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«УСЛУГА</a:t>
                      </a:r>
                      <a:r>
                        <a:rPr lang="ru-RU" sz="1200" dirty="0" smtClean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extLst>
                  <a:ext uri="{0D108BD9-81ED-4DB2-BD59-A6C34878D82A}">
                    <a16:rowId xmlns:a16="http://schemas.microsoft.com/office/drawing/2014/main" xmlns="" val="2258551366"/>
                  </a:ext>
                </a:extLst>
              </a:tr>
              <a:tr h="3539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 приеме ставок при осуществлении </a:t>
                      </a:r>
                      <a:r>
                        <a:rPr lang="ru-RU" sz="1200" dirty="0" smtClean="0">
                          <a:effectLst/>
                        </a:rPr>
                        <a:t>деятельности по организации и проведению азартных игр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«СТАВКА АЗАРТНОЙ </a:t>
                      </a:r>
                      <a:r>
                        <a:rPr lang="ru-RU" sz="1200" dirty="0" smtClean="0">
                          <a:effectLst/>
                        </a:rPr>
                        <a:t>ИГРЫ»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extLst>
                  <a:ext uri="{0D108BD9-81ED-4DB2-BD59-A6C34878D82A}">
                    <a16:rowId xmlns:a16="http://schemas.microsoft.com/office/drawing/2014/main" xmlns="" val="2498347650"/>
                  </a:ext>
                </a:extLst>
              </a:tr>
              <a:tr h="3823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 выплате денежных средств в виде выигрыша при осуществлении деятельности по организации и проведению азартных игр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«ВЫИГРЫШ АЗАРТНОЙ ИГРЫ</a:t>
                      </a:r>
                      <a:r>
                        <a:rPr lang="ru-RU" sz="1200" dirty="0" smtClean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extLst>
                  <a:ext uri="{0D108BD9-81ED-4DB2-BD59-A6C34878D82A}">
                    <a16:rowId xmlns:a16="http://schemas.microsoft.com/office/drawing/2014/main" xmlns="" val="2589879791"/>
                  </a:ext>
                </a:extLst>
              </a:tr>
              <a:tr h="4424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 приеме денежных средств при реализации лотерейных билетов, </a:t>
                      </a:r>
                      <a:r>
                        <a:rPr lang="ru-RU" sz="1200" dirty="0" smtClean="0">
                          <a:effectLst/>
                        </a:rPr>
                        <a:t>приеме </a:t>
                      </a:r>
                      <a:r>
                        <a:rPr lang="ru-RU" sz="1200" dirty="0">
                          <a:effectLst/>
                        </a:rPr>
                        <a:t>лотерейных ставок при осуществлении деятельности по организации и проведению лотерей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«ЛОТЕРЕЙНЫЙ БИЛЕТ</a:t>
                      </a:r>
                      <a:r>
                        <a:rPr lang="ru-RU" sz="1200" dirty="0" smtClean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extLst>
                  <a:ext uri="{0D108BD9-81ED-4DB2-BD59-A6C34878D82A}">
                    <a16:rowId xmlns:a16="http://schemas.microsoft.com/office/drawing/2014/main" xmlns="" val="1257167692"/>
                  </a:ext>
                </a:extLst>
              </a:tr>
              <a:tr h="3539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 выплате денежных средств в виде выигрыша при осуществлении деятельности по организации и проведению лотерей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«ВЫИГРЫШ ЛОТЕРЕИ</a:t>
                      </a:r>
                      <a:r>
                        <a:rPr lang="ru-RU" sz="1200" dirty="0" smtClean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extLst>
                  <a:ext uri="{0D108BD9-81ED-4DB2-BD59-A6C34878D82A}">
                    <a16:rowId xmlns:a16="http://schemas.microsoft.com/office/drawing/2014/main" xmlns="" val="2842564718"/>
                  </a:ext>
                </a:extLst>
              </a:tr>
              <a:tr h="3539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 предоставлении прав на использование результатов интеллектуальной деятельности или средств индивидуализации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«ПРЕДОСТАВЛЕНИЕ РИД</a:t>
                      </a:r>
                      <a:r>
                        <a:rPr lang="ru-RU" sz="1200" dirty="0" smtClean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extLst>
                  <a:ext uri="{0D108BD9-81ED-4DB2-BD59-A6C34878D82A}">
                    <a16:rowId xmlns:a16="http://schemas.microsoft.com/office/drawing/2014/main" xmlns="" val="150669489"/>
                  </a:ext>
                </a:extLst>
              </a:tr>
              <a:tr h="3539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 авансе, задатке, предоплате, кредите, взносе в счет оплаты, пени, штрафе, вознаграждении, бонусе и ином аналогичном предмете расчета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«ПЛАТЕЖ» или «П», «ВЫПЛАТА</a:t>
                      </a:r>
                      <a:r>
                        <a:rPr lang="ru-RU" sz="1200" dirty="0" smtClean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extLst>
                  <a:ext uri="{0D108BD9-81ED-4DB2-BD59-A6C34878D82A}">
                    <a16:rowId xmlns:a16="http://schemas.microsoft.com/office/drawing/2014/main" xmlns="" val="1586647098"/>
                  </a:ext>
                </a:extLst>
              </a:tr>
              <a:tr h="5309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 вознаграждении пользователя, являющегося платежным агентом (субагентом), банковским платежным агентом (субагентом), комиссионером, поверенным или иным агентом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«АГЕНТСКОЕ </a:t>
                      </a:r>
                      <a:r>
                        <a:rPr lang="ru-RU" sz="1200" dirty="0" smtClean="0">
                          <a:effectLst/>
                        </a:rPr>
                        <a:t>ВОЗНАГРАЖД-Е»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extLst>
                  <a:ext uri="{0D108BD9-81ED-4DB2-BD59-A6C34878D82A}">
                    <a16:rowId xmlns:a16="http://schemas.microsoft.com/office/drawing/2014/main" xmlns="" val="1646196420"/>
                  </a:ext>
                </a:extLst>
              </a:tr>
              <a:tr h="3539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 предмете расчета, состоящем из предметов, каждому из которых может быть присвоено значение от «0» до «11»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«СОСТАВНОЙ </a:t>
                      </a:r>
                      <a:r>
                        <a:rPr lang="ru-RU" sz="1200" dirty="0" smtClean="0">
                          <a:effectLst/>
                        </a:rPr>
                        <a:t>ПРЕДМЕТ</a:t>
                      </a:r>
                      <a:r>
                        <a:rPr lang="ru-RU" sz="1200" baseline="0" dirty="0" smtClean="0">
                          <a:effectLst/>
                        </a:rPr>
                        <a:t> РАСЧ.</a:t>
                      </a:r>
                      <a:r>
                        <a:rPr lang="ru-RU" sz="1200" dirty="0" smtClean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extLst>
                  <a:ext uri="{0D108BD9-81ED-4DB2-BD59-A6C34878D82A}">
                    <a16:rowId xmlns:a16="http://schemas.microsoft.com/office/drawing/2014/main" xmlns="" val="2017136623"/>
                  </a:ext>
                </a:extLst>
              </a:tr>
              <a:tr h="3539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 предмете расчета, не относящемуся к предметам расчета, которым может быть присвоено значение от «0» до «12»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«ИНОЙ ПРЕДМЕТ РАСЧЕТА</a:t>
                      </a:r>
                      <a:r>
                        <a:rPr lang="ru-RU" sz="1200" dirty="0" smtClean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</a:txBody>
                  <a:tcPr marL="37349" marR="37349" marT="0" marB="0"/>
                </a:tc>
                <a:extLst>
                  <a:ext uri="{0D108BD9-81ED-4DB2-BD59-A6C34878D82A}">
                    <a16:rowId xmlns:a16="http://schemas.microsoft.com/office/drawing/2014/main" xmlns="" val="1679351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4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227392"/>
              </p:ext>
            </p:extLst>
          </p:nvPr>
        </p:nvGraphicFramePr>
        <p:xfrm>
          <a:off x="381000" y="1600200"/>
          <a:ext cx="8534400" cy="4616757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202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94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4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Значение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Перечень оснований для присвоения реквизиту «признак способа расчета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Формат ПФ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2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Полная предварительная оплата до момента передачи предмета расчета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«ПРЕДОПЛАТА 100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%»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2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Частичная предварительная оплата до момента передачи предмета расчета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«ПРЕДОПЛАТА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»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2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Аванс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«АВАНС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»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2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Полная оплата, в том числе с учетом аванса (предварительной оплаты) в момент передачи предмета расчета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«ПОЛНЫЙ РАСЧЕТ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»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2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Частичная оплата предмета расчета в момент его передачи с последующей оплатой в кредит 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«ЧАСТИЧНЫЙ РАСЧЕТ И КРЕДИТ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»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2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Передача предмета расчета без его оплаты в момент его передачи с последующей оплатой в кредит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«ПЕРЕДАЧА В 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КРЕДИТ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2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Оплата предмета расчета после его передачи с оплатой в кредит (оплата кредита) 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«ОПЛАТА КРЕДИТА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»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918764"/>
              </p:ext>
            </p:extLst>
          </p:nvPr>
        </p:nvGraphicFramePr>
        <p:xfrm>
          <a:off x="7323667" y="213037"/>
          <a:ext cx="2201333" cy="1188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01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1.1</a:t>
                      </a:r>
                      <a:endParaRPr lang="ru-RU" sz="7200" dirty="0"/>
                    </a:p>
                  </a:txBody>
                  <a:tcPr>
                    <a:solidFill>
                      <a:srgbClr val="DC190A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 способа расчета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7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 агента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07" y="1828800"/>
            <a:ext cx="9286875" cy="4191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386969"/>
              </p:ext>
            </p:extLst>
          </p:nvPr>
        </p:nvGraphicFramePr>
        <p:xfrm>
          <a:off x="7323667" y="213037"/>
          <a:ext cx="2201333" cy="1188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01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1.1</a:t>
                      </a:r>
                      <a:endParaRPr lang="ru-RU" sz="7200" dirty="0"/>
                    </a:p>
                  </a:txBody>
                  <a:tcPr>
                    <a:solidFill>
                      <a:srgbClr val="DC19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433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Подарочная карта (аванс)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997965"/>
            <a:ext cx="9394807" cy="509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7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Реестры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8920" y="3182208"/>
            <a:ext cx="2600969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12800" indent="-812800" algn="ctr">
              <a:lnSpc>
                <a:spcPct val="150000"/>
              </a:lnSpc>
              <a:defRPr/>
            </a:pPr>
            <a:r>
              <a:rPr lang="ru-RU" sz="2400" b="1" u="sng" dirty="0">
                <a:cs typeface="Times New Roman" panose="02020603050405020304" pitchFamily="18" charset="0"/>
              </a:rPr>
              <a:t>Реестр ФН</a:t>
            </a:r>
            <a:r>
              <a:rPr lang="ru-RU" sz="2400" u="sng" dirty="0">
                <a:cs typeface="Times New Roman" panose="02020603050405020304" pitchFamily="18" charset="0"/>
              </a:rPr>
              <a:t> </a:t>
            </a:r>
            <a:endParaRPr lang="ru-RU" sz="2400" u="sng" dirty="0" smtClean="0">
              <a:cs typeface="Times New Roman" panose="02020603050405020304" pitchFamily="18" charset="0"/>
            </a:endParaRPr>
          </a:p>
          <a:p>
            <a:pPr marL="812800" indent="-812800" algn="ctr">
              <a:lnSpc>
                <a:spcPct val="150000"/>
              </a:lnSpc>
              <a:defRPr/>
            </a:pPr>
            <a:r>
              <a:rPr lang="ru-RU" sz="2200" dirty="0">
                <a:cs typeface="Times New Roman" panose="02020603050405020304" pitchFamily="18" charset="0"/>
              </a:rPr>
              <a:t>3</a:t>
            </a:r>
            <a:r>
              <a:rPr lang="ru-RU" sz="2200" dirty="0" smtClean="0">
                <a:cs typeface="Times New Roman" panose="02020603050405020304" pitchFamily="18" charset="0"/>
              </a:rPr>
              <a:t> </a:t>
            </a:r>
            <a:r>
              <a:rPr lang="ru-RU" sz="2200" dirty="0">
                <a:cs typeface="Times New Roman" panose="02020603050405020304" pitchFamily="18" charset="0"/>
              </a:rPr>
              <a:t>ФН на 13 </a:t>
            </a:r>
            <a:r>
              <a:rPr lang="ru-RU" sz="2200" dirty="0" smtClean="0">
                <a:cs typeface="Times New Roman" panose="02020603050405020304" pitchFamily="18" charset="0"/>
              </a:rPr>
              <a:t>месяцев</a:t>
            </a:r>
          </a:p>
          <a:p>
            <a:pPr marL="812800" indent="-812800" algn="ctr">
              <a:lnSpc>
                <a:spcPct val="150000"/>
              </a:lnSpc>
              <a:defRPr/>
            </a:pPr>
            <a:r>
              <a:rPr lang="ru-RU" sz="2200" dirty="0" smtClean="0">
                <a:cs typeface="Times New Roman" panose="02020603050405020304" pitchFamily="18" charset="0"/>
              </a:rPr>
              <a:t>1 ФН на 36 месяцев </a:t>
            </a:r>
            <a:endParaRPr lang="ru-RU" sz="2200" dirty="0"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1143001" cy="127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607676038"/>
              </p:ext>
            </p:extLst>
          </p:nvPr>
        </p:nvGraphicFramePr>
        <p:xfrm>
          <a:off x="3132128" y="834040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НТЦ «Измеритель» начинает массовый выпуск фискальных накопителей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258" y="4506669"/>
            <a:ext cx="1216025" cy="121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86400" y="4610210"/>
            <a:ext cx="1905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5 015 руб. </a:t>
            </a:r>
          </a:p>
          <a:p>
            <a:pPr algn="ctr"/>
            <a:r>
              <a:rPr lang="ru-RU" dirty="0" smtClean="0"/>
              <a:t>с НДС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59980" y="5713221"/>
            <a:ext cx="1402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www.</a:t>
            </a:r>
            <a:r>
              <a:rPr lang="ru-RU" sz="1800" dirty="0" smtClean="0"/>
              <a:t>pkfn.ru</a:t>
            </a:r>
            <a:endParaRPr lang="ru-RU" sz="1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808035" y="5677010"/>
            <a:ext cx="2059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www.</a:t>
            </a:r>
            <a:r>
              <a:rPr lang="ru-RU" sz="1800" dirty="0" smtClean="0"/>
              <a:t>izmeritel-m.ru</a:t>
            </a:r>
            <a:endParaRPr lang="ru-RU" sz="1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36356" y="5726668"/>
            <a:ext cx="151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/>
              <a:t>http://rikllc.ru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52890" y="4631842"/>
            <a:ext cx="1905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5 132 руб. </a:t>
            </a:r>
          </a:p>
          <a:p>
            <a:pPr algn="ctr"/>
            <a:r>
              <a:rPr lang="ru-RU" dirty="0" smtClean="0"/>
              <a:t>с НДС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0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Продажа через комиссионера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7772400" cy="505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8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Другие кейсы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5146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ФНС готовит методические рекомендации по различным кейсам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631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Актуальная информация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170073"/>
            <a:ext cx="241130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www.</a:t>
            </a:r>
            <a:r>
              <a:rPr lang="ru-RU" dirty="0" smtClean="0">
                <a:hlinkClick r:id="rId2"/>
              </a:rPr>
              <a:t>fiscal.atol.ru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752600"/>
            <a:ext cx="9229725" cy="448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8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95300" y="285271"/>
            <a:ext cx="7346950" cy="685800"/>
          </a:xfrm>
        </p:spPr>
        <p:txBody>
          <a:bodyPr/>
          <a:lstStyle/>
          <a:p>
            <a:r>
              <a:rPr lang="ru-RU" dirty="0" smtClean="0"/>
              <a:t>Актуальная информация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0469" y="1296559"/>
            <a:ext cx="155690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Atolnews</a:t>
            </a:r>
            <a:r>
              <a:rPr lang="en-US" dirty="0" smtClean="0"/>
              <a:t>@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52400"/>
            <a:ext cx="3429000" cy="6096000"/>
          </a:xfrm>
          <a:prstGeom prst="rect">
            <a:avLst/>
          </a:prstGeom>
        </p:spPr>
      </p:pic>
      <p:pic>
        <p:nvPicPr>
          <p:cNvPr id="5122" name="Picture 2" descr="http://hyip-rabota.ru/wp-content/uploads/2017/02/telegram2512-kksq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3541993" cy="176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0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5165" y="1059379"/>
            <a:ext cx="78790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/>
              <a:t>СПАСИБО ЗА ВНИМАНИЕ!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6876" y="2365057"/>
            <a:ext cx="126829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atolnews</a:t>
            </a:r>
            <a:endParaRPr lang="ru-RU" dirty="0"/>
          </a:p>
        </p:txBody>
      </p:sp>
      <p:pic>
        <p:nvPicPr>
          <p:cNvPr id="5" name="Picture 2" descr="http://hyip-rabota.ru/wp-content/uploads/2017/02/telegram2512-kksq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076" y="2319123"/>
            <a:ext cx="1079166" cy="53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6876" y="3162305"/>
            <a:ext cx="416132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www.</a:t>
            </a:r>
            <a:r>
              <a:rPr lang="ru-RU" dirty="0" smtClean="0">
                <a:hlinkClick r:id="rId3"/>
              </a:rPr>
              <a:t>fiscal.atol.ru</a:t>
            </a:r>
            <a:r>
              <a:rPr lang="ru-RU" dirty="0" smtClean="0"/>
              <a:t> – все о 54-ФЗ и онлайн кассах АТОЛ</a:t>
            </a:r>
          </a:p>
          <a:p>
            <a:endParaRPr lang="ru-RU" dirty="0" smtClean="0"/>
          </a:p>
          <a:p>
            <a:r>
              <a:rPr lang="en-US" dirty="0" smtClean="0">
                <a:hlinkClick r:id="rId4"/>
              </a:rPr>
              <a:t>s@atol.ru</a:t>
            </a:r>
            <a:r>
              <a:rPr lang="en-US" dirty="0" smtClean="0"/>
              <a:t> – </a:t>
            </a:r>
            <a:r>
              <a:rPr lang="ru-RU" dirty="0" smtClean="0"/>
              <a:t>вопросы по продуктам АТОЛ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3338661"/>
            <a:ext cx="3886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hlinkClick r:id=""/>
            </a:endParaRPr>
          </a:p>
          <a:p>
            <a:r>
              <a:rPr lang="en-US" dirty="0" smtClean="0">
                <a:hlinkClick r:id=""/>
              </a:rPr>
              <a:t>ecom@atol.ru</a:t>
            </a:r>
            <a:r>
              <a:rPr lang="en-US" dirty="0" smtClean="0"/>
              <a:t> – </a:t>
            </a:r>
            <a:r>
              <a:rPr lang="ru-RU" dirty="0" smtClean="0"/>
              <a:t>вопросы по интеграции с сервисом, технические вопросы</a:t>
            </a:r>
            <a:endParaRPr lang="en-US" dirty="0" smtClean="0"/>
          </a:p>
          <a:p>
            <a:endParaRPr lang="ru-RU" dirty="0" smtClean="0"/>
          </a:p>
          <a:p>
            <a:r>
              <a:rPr lang="en-US" dirty="0" smtClean="0">
                <a:hlinkClick r:id="rId5"/>
              </a:rPr>
              <a:t>www.Online.atol.ru</a:t>
            </a:r>
            <a:r>
              <a:rPr lang="en-US" dirty="0" smtClean="0"/>
              <a:t>  - </a:t>
            </a:r>
            <a:r>
              <a:rPr lang="ru-RU" dirty="0" smtClean="0"/>
              <a:t>подробнее о сервисе, вход в личный кабинет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477000" y="3115523"/>
            <a:ext cx="2286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АТОЛ Онлайн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2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Реестры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63743"/>
              </p:ext>
            </p:extLst>
          </p:nvPr>
        </p:nvGraphicFramePr>
        <p:xfrm>
          <a:off x="3581400" y="1447800"/>
          <a:ext cx="5391150" cy="3960876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695575"/>
                <a:gridCol w="2695575"/>
              </a:tblGrid>
              <a:tr h="169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ЮР лицо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4" marR="65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Бренд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4" marR="65954" marT="0" marB="0"/>
                </a:tc>
              </a:tr>
              <a:tr h="235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effectLst/>
                        </a:rPr>
                        <a:t>АО «Энергетические </a:t>
                      </a:r>
                      <a:r>
                        <a:rPr lang="ru-RU" sz="1600" b="0" i="0" dirty="0">
                          <a:effectLst/>
                        </a:rPr>
                        <a:t>системы и коммуникации»</a:t>
                      </a:r>
                      <a:endParaRPr lang="ru-RU" sz="1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4" marR="65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Первый ОФД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4" marR="65954" marT="0" marB="0"/>
                </a:tc>
              </a:tr>
              <a:tr h="235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effectLst/>
                        </a:rPr>
                        <a:t>ООО «Такском</a:t>
                      </a:r>
                      <a:r>
                        <a:rPr lang="ru-RU" sz="1600" b="0" i="0" dirty="0">
                          <a:effectLst/>
                        </a:rPr>
                        <a:t>»</a:t>
                      </a:r>
                      <a:endParaRPr lang="ru-RU" sz="1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4" marR="65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Такском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4" marR="65954" marT="0" marB="0"/>
                </a:tc>
              </a:tr>
              <a:tr h="235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effectLst/>
                        </a:rPr>
                        <a:t>ООО </a:t>
                      </a:r>
                      <a:r>
                        <a:rPr lang="ru-RU" sz="1600" b="0" i="0" dirty="0">
                          <a:effectLst/>
                        </a:rPr>
                        <a:t>«Эвотор ОФД»</a:t>
                      </a:r>
                      <a:endParaRPr lang="ru-RU" sz="1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4" marR="65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Платформа ОФД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4" marR="65954" marT="0" marB="0"/>
                </a:tc>
              </a:tr>
              <a:tr h="235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effectLst/>
                        </a:rPr>
                        <a:t>ООО </a:t>
                      </a:r>
                      <a:r>
                        <a:rPr lang="ru-RU" sz="1600" b="0" i="0" dirty="0">
                          <a:effectLst/>
                        </a:rPr>
                        <a:t>«Ярус»</a:t>
                      </a:r>
                      <a:endParaRPr lang="ru-RU" sz="1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4" marR="65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ОФД-Я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4" marR="65954" marT="0" marB="0"/>
                </a:tc>
              </a:tr>
              <a:tr h="235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effectLst/>
                        </a:rPr>
                        <a:t>ООО «ПЕТЕР-СЕРВИС </a:t>
                      </a:r>
                      <a:r>
                        <a:rPr lang="ru-RU" sz="1600" b="0" i="0" dirty="0">
                          <a:effectLst/>
                        </a:rPr>
                        <a:t>Спецтехнологии»</a:t>
                      </a:r>
                      <a:endParaRPr lang="ru-RU" sz="1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4" marR="65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Петер-СЕРВИС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4" marR="65954" marT="0" marB="0"/>
                </a:tc>
              </a:tr>
              <a:tr h="235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effectLst/>
                        </a:rPr>
                        <a:t>ООО «Яндекс.ОФД</a:t>
                      </a:r>
                      <a:r>
                        <a:rPr lang="ru-RU" sz="1600" b="0" i="0" dirty="0">
                          <a:effectLst/>
                        </a:rPr>
                        <a:t>»</a:t>
                      </a:r>
                      <a:endParaRPr lang="ru-RU" sz="1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4" marR="65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Яндекс.ОФД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4" marR="65954" marT="0" marB="0"/>
                </a:tc>
              </a:tr>
              <a:tr h="235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effectLst/>
                        </a:rPr>
                        <a:t>ООО «Электронный экспресс»</a:t>
                      </a:r>
                      <a:endParaRPr lang="ru-RU" sz="1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4" marR="65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Электронный экспресс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4" marR="65954" marT="0" marB="0"/>
                </a:tc>
              </a:tr>
              <a:tr h="235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effectLst/>
                        </a:rPr>
                        <a:t>ЗАО «КАЛУГА </a:t>
                      </a:r>
                      <a:r>
                        <a:rPr lang="ru-RU" sz="1600" b="0" i="0" dirty="0">
                          <a:effectLst/>
                        </a:rPr>
                        <a:t>АСТРАЛ»</a:t>
                      </a:r>
                      <a:endParaRPr lang="ru-RU" sz="1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4" marR="65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Калуга Астрал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4" marR="65954" marT="0" marB="0"/>
                </a:tc>
              </a:tr>
              <a:tr h="235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effectLst/>
                        </a:rPr>
                        <a:t>ООО «Компания </a:t>
                      </a:r>
                      <a:r>
                        <a:rPr lang="ru-RU" sz="1600" b="0" i="0" dirty="0">
                          <a:effectLst/>
                        </a:rPr>
                        <a:t>«Тензор»</a:t>
                      </a:r>
                      <a:endParaRPr lang="ru-RU" sz="1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4" marR="65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Тензор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4" marR="65954" marT="0" marB="0"/>
                </a:tc>
              </a:tr>
              <a:tr h="235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effectLst/>
                        </a:rPr>
                        <a:t>ООО «Корус Консалтинг»</a:t>
                      </a:r>
                      <a:endParaRPr lang="ru-RU" sz="16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4" marR="65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Корус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4" marR="65954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3224" y="3182208"/>
            <a:ext cx="1832360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12800" indent="-812800" algn="ctr">
              <a:lnSpc>
                <a:spcPct val="150000"/>
              </a:lnSpc>
              <a:defRPr/>
            </a:pPr>
            <a:r>
              <a:rPr lang="ru-RU" sz="2400" b="1" u="sng" dirty="0">
                <a:cs typeface="Times New Roman" panose="02020603050405020304" pitchFamily="18" charset="0"/>
              </a:rPr>
              <a:t>Реестр </a:t>
            </a:r>
            <a:r>
              <a:rPr lang="ru-RU" sz="2400" b="1" u="sng" dirty="0" smtClean="0">
                <a:cs typeface="Times New Roman" panose="02020603050405020304" pitchFamily="18" charset="0"/>
              </a:rPr>
              <a:t>ОФД</a:t>
            </a:r>
            <a:r>
              <a:rPr lang="ru-RU" sz="2400" u="sng" dirty="0" smtClean="0">
                <a:cs typeface="Times New Roman" panose="02020603050405020304" pitchFamily="18" charset="0"/>
              </a:rPr>
              <a:t> </a:t>
            </a:r>
          </a:p>
          <a:p>
            <a:pPr marL="812800" indent="-812800" algn="ctr">
              <a:lnSpc>
                <a:spcPct val="150000"/>
              </a:lnSpc>
              <a:defRPr/>
            </a:pPr>
            <a:r>
              <a:rPr lang="ru-RU" sz="2200" dirty="0" smtClean="0">
                <a:cs typeface="Times New Roman" panose="02020603050405020304" pitchFamily="18" charset="0"/>
              </a:rPr>
              <a:t>10 компаний</a:t>
            </a:r>
            <a:endParaRPr lang="ru-RU" sz="2200" dirty="0"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1143001" cy="127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5410200"/>
            <a:ext cx="457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Средняя стоимость годового контракта 3 000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6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Парк ККТ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8001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Общий объем рынка ККТ, </a:t>
            </a:r>
          </a:p>
          <a:p>
            <a:pPr algn="ctr"/>
            <a:r>
              <a:rPr lang="ru-RU" sz="2800" dirty="0" smtClean="0"/>
              <a:t>обязанного перейти на новый порядок до 01.07.2017 года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4000" b="1" dirty="0" smtClean="0"/>
              <a:t>1 200 000 единиц</a:t>
            </a:r>
            <a:endParaRPr lang="ru-RU" sz="4000" b="1" dirty="0"/>
          </a:p>
        </p:txBody>
      </p:sp>
      <p:pic>
        <p:nvPicPr>
          <p:cNvPr id="3076" name="Picture 4" descr="https://www.etim.ru/webroot/files/uploads/kktonline/ok/FPrint-22_%D0%B1%D0%B5%D0%BB%D1%8B%D0%B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1000"/>
            <a:ext cx="1978025" cy="162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54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Зарегистрировано ККТ</a:t>
            </a: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2631514"/>
              </p:ext>
            </p:extLst>
          </p:nvPr>
        </p:nvGraphicFramePr>
        <p:xfrm>
          <a:off x="990600" y="1447800"/>
          <a:ext cx="5372100" cy="3877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67200" y="1371600"/>
            <a:ext cx="2209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/>
              <a:t>ККТ онлайн</a:t>
            </a:r>
          </a:p>
          <a:p>
            <a:pPr algn="ctr"/>
            <a:r>
              <a:rPr lang="ru-RU" dirty="0" smtClean="0"/>
              <a:t>60</a:t>
            </a:r>
            <a:r>
              <a:rPr lang="ru-RU" dirty="0" smtClean="0"/>
              <a:t>0 </a:t>
            </a:r>
            <a:r>
              <a:rPr lang="ru-RU" dirty="0" smtClean="0"/>
              <a:t>000 шт.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76300" y="4171372"/>
            <a:ext cx="2209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/>
              <a:t>ККТ с ЭКЛЗ</a:t>
            </a:r>
          </a:p>
          <a:p>
            <a:pPr algn="ctr"/>
            <a:r>
              <a:rPr lang="ru-RU" dirty="0" smtClean="0"/>
              <a:t>600</a:t>
            </a:r>
            <a:r>
              <a:rPr lang="ru-RU" dirty="0" smtClean="0"/>
              <a:t> </a:t>
            </a:r>
            <a:r>
              <a:rPr lang="ru-RU" dirty="0" smtClean="0"/>
              <a:t>000 шт.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594350" y="4419600"/>
            <a:ext cx="449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 01.07.2017 осталось </a:t>
            </a:r>
            <a:r>
              <a:rPr lang="ru-RU" dirty="0" smtClean="0"/>
              <a:t>меньше </a:t>
            </a:r>
            <a:r>
              <a:rPr lang="ru-RU" dirty="0" smtClean="0"/>
              <a:t>одного месяца</a:t>
            </a:r>
          </a:p>
          <a:p>
            <a:endParaRPr lang="ru-RU" dirty="0" smtClean="0"/>
          </a:p>
          <a:p>
            <a:r>
              <a:rPr lang="ru-RU" dirty="0" smtClean="0"/>
              <a:t>В среднем должно регистрироваться 26т касс в день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5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501734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А если не успеем?</a:t>
            </a:r>
          </a:p>
          <a:p>
            <a:pPr algn="ctr"/>
            <a:r>
              <a:rPr lang="ru-RU" sz="4400" dirty="0" smtClean="0"/>
              <a:t>Что делать?</a:t>
            </a:r>
            <a:endParaRPr lang="ru-RU" sz="44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6934200" y="3614759"/>
            <a:ext cx="1066800" cy="914400"/>
          </a:xfrm>
          <a:prstGeom prst="rightArrow">
            <a:avLst/>
          </a:prstGeom>
          <a:solidFill>
            <a:srgbClr val="ED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1371600" y="3614759"/>
            <a:ext cx="1066800" cy="914400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14400" y="4838171"/>
            <a:ext cx="3276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Предпринял меры, чтобы успеть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4838581"/>
            <a:ext cx="3276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Оставил решение вопроса на последний момент </a:t>
            </a:r>
            <a:endParaRPr lang="ru-RU" dirty="0"/>
          </a:p>
        </p:txBody>
      </p:sp>
      <p:pic>
        <p:nvPicPr>
          <p:cNvPr id="4098" name="Picture 2" descr="https://im0-tub-ru.yandex.net/i?id=9e670bdeaea1f3a0ea7d689f5da6c8e6&amp;n=33&amp;h=215&amp;w=2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669" y="3257296"/>
            <a:ext cx="256222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03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Минфин про штрафы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93781" y="12954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П</a:t>
            </a:r>
            <a:r>
              <a:rPr lang="ru-RU" sz="1800" b="1" dirty="0" smtClean="0"/>
              <a:t>исьмо от </a:t>
            </a:r>
            <a:r>
              <a:rPr lang="ru-RU" sz="1800" b="1" dirty="0"/>
              <a:t>30.05.2017 № 03-01-15/33121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28800"/>
            <a:ext cx="84486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1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Прежде чем купить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295400"/>
            <a:ext cx="4038600" cy="8002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Целесообразно модернизировать старую ККТ?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6847" y="2552581"/>
            <a:ext cx="4038600" cy="8002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ККТ может быть модернизирована?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6847" y="3810000"/>
            <a:ext cx="4038600" cy="8002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Модерн. ККТ поддержана в используемом ПО?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0294" y="5143381"/>
            <a:ext cx="4038600" cy="80021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ПОКУПКА комплекта модернизации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2361019"/>
            <a:ext cx="3581400" cy="1600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 algn="ctr"/>
            <a:endParaRPr lang="ru-RU" sz="1800" dirty="0" smtClean="0"/>
          </a:p>
          <a:p>
            <a:pPr algn="ctr"/>
            <a:r>
              <a:rPr lang="ru-RU" sz="3200" dirty="0" smtClean="0"/>
              <a:t>Покупка</a:t>
            </a:r>
          </a:p>
          <a:p>
            <a:pPr algn="ctr"/>
            <a:r>
              <a:rPr lang="ru-RU" sz="3200" dirty="0" smtClean="0"/>
              <a:t> новой кассы</a:t>
            </a:r>
            <a:endParaRPr lang="ru-RU" sz="3200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2286000" y="2095619"/>
            <a:ext cx="381000" cy="456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19400" y="2095619"/>
            <a:ext cx="838200" cy="456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да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286000" y="3352800"/>
            <a:ext cx="381000" cy="456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819400" y="3352800"/>
            <a:ext cx="838200" cy="456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да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2286000" y="4612341"/>
            <a:ext cx="381000" cy="456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819400" y="4648200"/>
            <a:ext cx="838200" cy="456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да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4953000" y="1577788"/>
            <a:ext cx="762000" cy="2895600"/>
          </a:xfrm>
          <a:prstGeom prst="rightBrace">
            <a:avLst>
              <a:gd name="adj1" fmla="val 29509"/>
              <a:gd name="adj2" fmla="val 50000"/>
            </a:avLst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8882" y="2828745"/>
            <a:ext cx="838200" cy="456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нет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7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Другая 1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FFFFFF"/>
      </a:accent1>
      <a:accent2>
        <a:srgbClr val="ED1B2F"/>
      </a:accent2>
      <a:accent3>
        <a:srgbClr val="7F7F7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595959"/>
    </a:dk2>
    <a:lt2>
      <a:srgbClr val="EEECE1"/>
    </a:lt2>
    <a:accent1>
      <a:srgbClr val="FFFFFF"/>
    </a:accent1>
    <a:accent2>
      <a:srgbClr val="ED1B2F"/>
    </a:accent2>
    <a:accent3>
      <a:srgbClr val="7F7F7F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595959"/>
    </a:dk2>
    <a:lt2>
      <a:srgbClr val="EEECE1"/>
    </a:lt2>
    <a:accent1>
      <a:srgbClr val="FFFFFF"/>
    </a:accent1>
    <a:accent2>
      <a:srgbClr val="ED1B2F"/>
    </a:accent2>
    <a:accent3>
      <a:srgbClr val="7F7F7F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595959"/>
    </a:dk2>
    <a:lt2>
      <a:srgbClr val="EEECE1"/>
    </a:lt2>
    <a:accent1>
      <a:srgbClr val="FFFFFF"/>
    </a:accent1>
    <a:accent2>
      <a:srgbClr val="ED1B2F"/>
    </a:accent2>
    <a:accent3>
      <a:srgbClr val="7F7F7F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7088</TotalTime>
  <Words>1344</Words>
  <Application>Microsoft Office PowerPoint</Application>
  <PresentationFormat>Лист A4 (210x297 мм)</PresentationFormat>
  <Paragraphs>257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SimSun</vt:lpstr>
      <vt:lpstr>Arial</vt:lpstr>
      <vt:lpstr>Calibri</vt:lpstr>
      <vt:lpstr>Open Sans Light</vt:lpstr>
      <vt:lpstr>Symbol</vt:lpstr>
      <vt:lpstr>Times New Roman</vt:lpstr>
      <vt:lpstr>Специальное оформление</vt:lpstr>
      <vt:lpstr>Презентация PowerPoint</vt:lpstr>
      <vt:lpstr>Новые Реестры </vt:lpstr>
      <vt:lpstr>Новые Реестры </vt:lpstr>
      <vt:lpstr>Новые Реестры </vt:lpstr>
      <vt:lpstr>Парк ККТ</vt:lpstr>
      <vt:lpstr>Зарегистрировано ККТ</vt:lpstr>
      <vt:lpstr>Презентация PowerPoint</vt:lpstr>
      <vt:lpstr>Минфин про штрафы</vt:lpstr>
      <vt:lpstr>Прежде чем купить </vt:lpstr>
      <vt:lpstr>Где купить технику?</vt:lpstr>
      <vt:lpstr>Кассовое пО</vt:lpstr>
      <vt:lpstr>Перед электронной регистрацией</vt:lpstr>
      <vt:lpstr>При регистрации</vt:lpstr>
      <vt:lpstr>адреса</vt:lpstr>
      <vt:lpstr>Письма, приказы и разъяснения</vt:lpstr>
      <vt:lpstr>ККТ без передачи данных</vt:lpstr>
      <vt:lpstr>ККТ без передачи данных</vt:lpstr>
      <vt:lpstr>Формы КМ и КО</vt:lpstr>
      <vt:lpstr>Разъяснения </vt:lpstr>
      <vt:lpstr>Курьеры и НДС</vt:lpstr>
      <vt:lpstr>Важный принцип 54-ФЗ</vt:lpstr>
      <vt:lpstr>Налоговый вычет</vt:lpstr>
      <vt:lpstr>Форматы фискальных документов</vt:lpstr>
      <vt:lpstr>Таблица по форматам</vt:lpstr>
      <vt:lpstr>Новые теги</vt:lpstr>
      <vt:lpstr>Признак предмета расчета</vt:lpstr>
      <vt:lpstr>Признак способа расчета</vt:lpstr>
      <vt:lpstr>Признак агента</vt:lpstr>
      <vt:lpstr>Подарочная карта (аванс)</vt:lpstr>
      <vt:lpstr>Продажа через комиссионера</vt:lpstr>
      <vt:lpstr>Другие кейсы</vt:lpstr>
      <vt:lpstr>Актуальная информация</vt:lpstr>
      <vt:lpstr>Актуальная информация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Serma</dc:creator>
  <cp:lastModifiedBy>Русинова Юлия  (Yulia Rusinova)</cp:lastModifiedBy>
  <cp:revision>1866</cp:revision>
  <dcterms:created xsi:type="dcterms:W3CDTF">2015-09-19T05:52:39Z</dcterms:created>
  <dcterms:modified xsi:type="dcterms:W3CDTF">2017-06-06T16:42:10Z</dcterms:modified>
</cp:coreProperties>
</file>