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6"/>
  </p:notesMasterIdLst>
  <p:handoutMasterIdLst>
    <p:handoutMasterId r:id="rId27"/>
  </p:handoutMasterIdLst>
  <p:sldIdLst>
    <p:sldId id="369" r:id="rId2"/>
    <p:sldId id="418" r:id="rId3"/>
    <p:sldId id="419" r:id="rId4"/>
    <p:sldId id="420" r:id="rId5"/>
    <p:sldId id="417" r:id="rId6"/>
    <p:sldId id="379" r:id="rId7"/>
    <p:sldId id="421" r:id="rId8"/>
    <p:sldId id="395" r:id="rId9"/>
    <p:sldId id="375" r:id="rId10"/>
    <p:sldId id="384" r:id="rId11"/>
    <p:sldId id="398" r:id="rId12"/>
    <p:sldId id="405" r:id="rId13"/>
    <p:sldId id="399" r:id="rId14"/>
    <p:sldId id="386" r:id="rId15"/>
    <p:sldId id="389" r:id="rId16"/>
    <p:sldId id="391" r:id="rId17"/>
    <p:sldId id="393" r:id="rId18"/>
    <p:sldId id="406" r:id="rId19"/>
    <p:sldId id="416" r:id="rId20"/>
    <p:sldId id="394" r:id="rId21"/>
    <p:sldId id="425" r:id="rId22"/>
    <p:sldId id="422" r:id="rId23"/>
    <p:sldId id="423" r:id="rId24"/>
    <p:sldId id="424" r:id="rId25"/>
  </p:sldIdLst>
  <p:sldSz cx="9144000" cy="5715000" type="screen16x10"/>
  <p:notesSz cx="6797675" cy="9928225"/>
  <p:defaultTextStyle>
    <a:defPPr>
      <a:defRPr lang="en-US"/>
    </a:defPPr>
    <a:lvl1pPr marL="0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2pPr>
    <a:lvl3pPr marL="914221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3pPr>
    <a:lvl4pPr marL="1371331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4pPr>
    <a:lvl5pPr marL="1828442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5pPr>
    <a:lvl6pPr marL="2285552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6pPr>
    <a:lvl7pPr marL="2742663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7pPr>
    <a:lvl8pPr marL="3199773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8pPr>
    <a:lvl9pPr marL="3656883" algn="l" defTabSz="914221" rtl="0" eaLnBrk="1" latinLnBrk="0" hangingPunct="1">
      <a:defRPr sz="179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3816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D2D23"/>
    <a:srgbClr val="ED1B2F"/>
    <a:srgbClr val="FFFFFF"/>
    <a:srgbClr val="404040"/>
    <a:srgbClr val="F0534B"/>
    <a:srgbClr val="E2E2E2"/>
    <a:srgbClr val="FEB80A"/>
    <a:srgbClr val="000000"/>
    <a:srgbClr val="1F497D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76" autoAdjust="0"/>
    <p:restoredTop sz="94434" autoAdjust="0"/>
  </p:normalViewPr>
  <p:slideViewPr>
    <p:cSldViewPr>
      <p:cViewPr varScale="1">
        <p:scale>
          <a:sx n="102" d="100"/>
          <a:sy n="102" d="100"/>
        </p:scale>
        <p:origin x="-710" y="-82"/>
      </p:cViewPr>
      <p:guideLst>
        <p:guide orient="horz" pos="1800"/>
        <p:guide pos="38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4584" y="-90"/>
      </p:cViewPr>
      <p:guideLst>
        <p:guide orient="horz" pos="3127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</c:pivotFmts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/>
        <c:shape val="box"/>
        <c:axId val="47261184"/>
        <c:axId val="47262720"/>
        <c:axId val="74786560"/>
      </c:bar3DChart>
      <c:catAx>
        <c:axId val="4726118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 algn="ctr">
              <a:defRPr lang="ru-RU"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262720"/>
        <c:crosses val="autoZero"/>
        <c:auto val="1"/>
        <c:lblAlgn val="ctr"/>
        <c:lblOffset val="100"/>
      </c:catAx>
      <c:valAx>
        <c:axId val="47262720"/>
        <c:scaling>
          <c:orientation val="minMax"/>
        </c:scaling>
        <c:delete val="1"/>
        <c:axPos val="l"/>
        <c:numFmt formatCode="General" sourceLinked="1"/>
        <c:tickLblPos val="none"/>
        <c:crossAx val="47261184"/>
        <c:crosses val="autoZero"/>
        <c:crossBetween val="between"/>
      </c:valAx>
      <c:serAx>
        <c:axId val="74786560"/>
        <c:scaling>
          <c:orientation val="minMax"/>
        </c:scaling>
        <c:delete val="1"/>
        <c:axPos val="b"/>
        <c:tickLblPos val="none"/>
        <c:crossAx val="47262720"/>
        <c:crosses val="autoZero"/>
      </c:serAx>
    </c:plotArea>
    <c:legend>
      <c:legendPos val="t"/>
      <c:layout>
        <c:manualLayout>
          <c:xMode val="edge"/>
          <c:yMode val="edge"/>
          <c:x val="0.38714081194396255"/>
          <c:y val="9.803921568627456E-3"/>
          <c:w val="0.38556160620109409"/>
          <c:h val="7.8162661662110902E-2"/>
        </c:manualLayout>
      </c:layout>
      <c:txPr>
        <a:bodyPr/>
        <a:lstStyle/>
        <a:p>
          <a:pPr algn="ctr">
            <a:defRPr lang="ru-RU"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externalData r:id="rId2"/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Название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6"/>
            <c:spPr>
              <a:solidFill>
                <a:schemeClr val="tx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0%</c:formatCode>
                <c:ptCount val="6"/>
                <c:pt idx="0">
                  <c:v>0.1</c:v>
                </c:pt>
                <c:pt idx="1">
                  <c:v>0.15000000000000011</c:v>
                </c:pt>
                <c:pt idx="2">
                  <c:v>0.30000000000000021</c:v>
                </c:pt>
                <c:pt idx="3">
                  <c:v>0.2</c:v>
                </c:pt>
                <c:pt idx="4">
                  <c:v>0.05</c:v>
                </c:pt>
                <c:pt idx="5">
                  <c:v>0.2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7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Название</a:t>
            </a:r>
          </a:p>
        </c:rich>
      </c:tx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ED1B2F"/>
              </a:solidFill>
            </c:spPr>
          </c:dPt>
          <c:dPt>
            <c:idx val="1"/>
            <c:spPr>
              <a:solidFill>
                <a:schemeClr val="bg1">
                  <a:lumMod val="65000"/>
                </a:schemeClr>
              </a:solidFill>
            </c:spPr>
          </c:dPt>
          <c:dPt>
            <c:idx val="2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4A5FC-82D3-452D-AEB3-120AD5B55923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BE4DF-55AB-415E-A256-CAC16AB1C6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562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9483C-316E-4CBE-87BC-010E6969A14F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6464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41B4-70FE-4163-A672-D8A9E7DFCC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78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0. Представить модели применения обозначить проблематику работы с железкой (очередь, сервисное обслуживание). Предложения рынка во многом не учитывают весь айсберг (про ФН не говорить)</a:t>
            </a:r>
          </a:p>
          <a:p>
            <a:r>
              <a:rPr lang="ru-RU" dirty="0" smtClean="0"/>
              <a:t>1. Мы строим свой сервис на базовых принципах: </a:t>
            </a:r>
          </a:p>
          <a:p>
            <a:r>
              <a:rPr lang="ru-RU" dirty="0" smtClean="0"/>
              <a:t> - Максимальное сохранение существующих моделей работы систем и бизнес-</a:t>
            </a:r>
            <a:r>
              <a:rPr lang="ru-RU" dirty="0" err="1" smtClean="0"/>
              <a:t>процесоов</a:t>
            </a:r>
            <a:r>
              <a:rPr lang="ru-RU" dirty="0" smtClean="0"/>
              <a:t> (чтобы бизнесу пришлось подстраиваться минимально (люди и деньги) </a:t>
            </a:r>
          </a:p>
          <a:p>
            <a:r>
              <a:rPr lang="ru-RU" dirty="0" smtClean="0"/>
              <a:t> - Минимум времени на все процедуры и ввод в эксплуатацию ККТ </a:t>
            </a:r>
          </a:p>
          <a:p>
            <a:r>
              <a:rPr lang="ru-RU" dirty="0" smtClean="0"/>
              <a:t>-  Сохранение существующей модели потребления </a:t>
            </a:r>
          </a:p>
          <a:p>
            <a:r>
              <a:rPr lang="ru-RU" dirty="0" smtClean="0"/>
              <a:t> - .... подумать что еще   </a:t>
            </a:r>
          </a:p>
          <a:p>
            <a:r>
              <a:rPr lang="ru-RU" dirty="0" smtClean="0"/>
              <a:t>2. Представление АТОЛ Онлайн </a:t>
            </a:r>
          </a:p>
          <a:p>
            <a:r>
              <a:rPr lang="ru-RU" dirty="0" smtClean="0"/>
              <a:t>   - Составные части: ЦОД, кассы, программные технологии, ЛК </a:t>
            </a:r>
          </a:p>
          <a:p>
            <a:r>
              <a:rPr lang="ru-RU" dirty="0" smtClean="0"/>
              <a:t>   - Схема работы всех участников процесса (ИМ, ПА, АТОЛ и </a:t>
            </a:r>
            <a:r>
              <a:rPr lang="ru-RU" dirty="0" err="1" smtClean="0"/>
              <a:t>тд</a:t>
            </a:r>
            <a:r>
              <a:rPr lang="ru-RU" dirty="0" smtClean="0"/>
              <a:t>.) место и роль нашего сервиса </a:t>
            </a:r>
          </a:p>
          <a:p>
            <a:r>
              <a:rPr lang="ru-RU" dirty="0" smtClean="0"/>
              <a:t>   - Коммерческая модель: услуга, аренда, ФН (несколько законодательных и юридических основ), подробно о схеме потребления и стоимости всех элементов </a:t>
            </a:r>
          </a:p>
          <a:p>
            <a:r>
              <a:rPr lang="ru-RU" dirty="0" smtClean="0"/>
              <a:t>   - Как подключиться?: Сначала шаги описать на сайте, заявить предзаказ через </a:t>
            </a:r>
            <a:r>
              <a:rPr lang="ru-RU" dirty="0" err="1" smtClean="0"/>
              <a:t>лендинг</a:t>
            </a:r>
            <a:r>
              <a:rPr lang="ru-RU" dirty="0" smtClean="0"/>
              <a:t>  и далее показать элементы ЛК. </a:t>
            </a:r>
          </a:p>
          <a:p>
            <a:r>
              <a:rPr lang="ru-RU" dirty="0" smtClean="0"/>
              <a:t>3.  Какие шаги предпринять со своей стороны для адаптации к 54-ФЗ: доработка CMS (работа с API), КЭП - оформить, завести ЛК ФНС. </a:t>
            </a:r>
          </a:p>
          <a:p>
            <a:r>
              <a:rPr lang="ru-RU" dirty="0" smtClean="0"/>
              <a:t>4. Финал: </a:t>
            </a:r>
            <a:r>
              <a:rPr lang="ru-RU" dirty="0" err="1" smtClean="0"/>
              <a:t>велкам</a:t>
            </a:r>
            <a:r>
              <a:rPr lang="ru-RU" dirty="0" smtClean="0"/>
              <a:t> к нам, мы сделаем все возможное чтобы подготовить вас к 01.07.17 с минимальными затратами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086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5775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Схема работы всех участников процесса (ИМ, ПА, АТОЛ и </a:t>
            </a:r>
            <a:r>
              <a:rPr lang="ru-RU" dirty="0" err="1" smtClean="0"/>
              <a:t>тд</a:t>
            </a:r>
            <a:r>
              <a:rPr lang="ru-RU" dirty="0" smtClean="0"/>
              <a:t>.) место и роль нашего сервиса</a:t>
            </a:r>
          </a:p>
          <a:p>
            <a:endParaRPr lang="ru-RU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925351" y="9429750"/>
            <a:ext cx="3001740" cy="496888"/>
          </a:xfrm>
          <a:prstGeom prst="rect">
            <a:avLst/>
          </a:prstGeom>
        </p:spPr>
        <p:txBody>
          <a:bodyPr/>
          <a:lstStyle/>
          <a:p>
            <a:fld id="{1CDF1F19-25AE-4B47-9358-331A00033587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70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0888" y="685800"/>
            <a:ext cx="54879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Коммерческая модель: услуга, аренда, ФН (несколько законодательных и юридических основ), подробно о схеме потребления и стоимости всех элементов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909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0888" y="685800"/>
            <a:ext cx="54879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/>
              <a:t>Коммерческая модель: услуга, аренда, ФН (несколько законодательных и юридических основ), подробно о схеме потребления и стоимости всех элементов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472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Коммерческая модель: услуга, аренда, ФН (несколько законодательных и юридических основ), подробно о схеме потребления и стоимости всех элементов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027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Финал: </a:t>
            </a:r>
            <a:r>
              <a:rPr lang="ru-RU" dirty="0" err="1" smtClean="0"/>
              <a:t>велкам</a:t>
            </a:r>
            <a:r>
              <a:rPr lang="ru-RU" dirty="0" smtClean="0"/>
              <a:t> к нам, мы сделаем все возможное чтобы подготовить вас к 01.07.17 с минимальными затратами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637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Уточнить цену по 77Ф!!!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670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Добавить </a:t>
            </a:r>
            <a:r>
              <a:rPr lang="en-US" dirty="0" smtClean="0"/>
              <a:t>HUB-19</a:t>
            </a:r>
            <a:endParaRPr lang="ru-RU" dirty="0" smtClean="0"/>
          </a:p>
          <a:p>
            <a:r>
              <a:rPr lang="ru-RU" dirty="0" err="1" smtClean="0"/>
              <a:t>Эвотор</a:t>
            </a:r>
            <a:r>
              <a:rPr lang="ru-RU" dirty="0" smtClean="0"/>
              <a:t> +новый слайд</a:t>
            </a:r>
            <a:r>
              <a:rPr lang="ru-RU" baseline="0" dirty="0" smtClean="0"/>
              <a:t> про </a:t>
            </a:r>
            <a:r>
              <a:rPr lang="ru-RU" baseline="0" dirty="0" err="1" smtClean="0"/>
              <a:t>Эвотор</a:t>
            </a:r>
            <a:r>
              <a:rPr lang="ru-RU" baseline="0" dirty="0" smtClean="0"/>
              <a:t> отдельно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3785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Уточнить цену по 60Ф и </a:t>
            </a:r>
            <a:r>
              <a:rPr lang="ru-RU" baseline="0" dirty="0" smtClean="0"/>
              <a:t>15Ф</a:t>
            </a:r>
            <a:r>
              <a:rPr lang="ru-RU" dirty="0" smtClean="0"/>
              <a:t>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33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1650" y="741363"/>
            <a:ext cx="59245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0. Представить АТОЛ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797B23-6224-46F0-9CEE-4803F72086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99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Представить модели применения обозначить проблематику работы с железкой (очередь, сервисное обслуживание). </a:t>
            </a:r>
            <a:r>
              <a:rPr lang="ru-RU" dirty="0" err="1" smtClean="0"/>
              <a:t>Предлоожения</a:t>
            </a:r>
            <a:r>
              <a:rPr lang="ru-RU" dirty="0" smtClean="0"/>
              <a:t> рынка во многом не учитывают весь айсберг.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E-COM (E-commerce) - </a:t>
            </a:r>
            <a:r>
              <a:rPr lang="ru-RU" dirty="0" smtClean="0"/>
              <a:t>Электронная коммерция - это продажа и покупка товаров и услуг через интернет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124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Представить модели применения обозначить проблематику работы с железкой (очередь, сервисное обслуживание). </a:t>
            </a:r>
            <a:r>
              <a:rPr lang="ru-RU" dirty="0" err="1" smtClean="0"/>
              <a:t>Предлоожения</a:t>
            </a:r>
            <a:r>
              <a:rPr lang="ru-RU" dirty="0" smtClean="0"/>
              <a:t> рынка во многом не учитывают весь айсберг (про ФН не говорить)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68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273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строим свой сервис на базовых принципах: </a:t>
            </a:r>
          </a:p>
          <a:p>
            <a:r>
              <a:rPr lang="ru-RU" dirty="0" smtClean="0"/>
              <a:t> - Максимальное сохранение существующих моделей работы систем и бизнес-</a:t>
            </a:r>
            <a:r>
              <a:rPr lang="ru-RU" dirty="0" err="1" smtClean="0"/>
              <a:t>процесоов</a:t>
            </a:r>
            <a:r>
              <a:rPr lang="ru-RU" dirty="0" smtClean="0"/>
              <a:t> (чтобы бизнесу пришлось подстраиваться минимально (люди и деньги) </a:t>
            </a:r>
          </a:p>
          <a:p>
            <a:r>
              <a:rPr lang="ru-RU" dirty="0" smtClean="0"/>
              <a:t> - Минимум времени на все процедуры и ввод в эксплуатацию ККТ </a:t>
            </a:r>
          </a:p>
          <a:p>
            <a:r>
              <a:rPr lang="ru-RU" dirty="0" smtClean="0"/>
              <a:t>-  Сохранение существующей модели потребления </a:t>
            </a:r>
          </a:p>
          <a:p>
            <a:r>
              <a:rPr lang="ru-RU" dirty="0" smtClean="0"/>
              <a:t> - .... подумать что еще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453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Представление АТОЛ Онлайн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038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effectLst/>
              </a:rPr>
              <a:t>АТОЛ Онлайн </a:t>
            </a:r>
            <a:r>
              <a:rPr lang="ru-RU" dirty="0" smtClean="0">
                <a:effectLst/>
              </a:rPr>
              <a:t>– это </a:t>
            </a:r>
            <a:r>
              <a:rPr lang="en-US" dirty="0" smtClean="0">
                <a:effectLst/>
              </a:rPr>
              <a:t>web</a:t>
            </a:r>
            <a:r>
              <a:rPr lang="ru-RU" dirty="0" smtClean="0">
                <a:effectLst/>
              </a:rPr>
              <a:t>-сервис (или облачный сервис),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который предоставляет возможность взять онлайн кассу в аренду с целью соответствия требованиями 54-ФЗ для регистрации расчетов с использованием электронного средства платежа в сети Интернет, гарантированно формировать фискальные документы в кассе в момент расчета и осуществлять их отправку в ОФД.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услуг сервиса АТОЛ Онлайн пользователю предоставляется одна или несколько касс с фискальными накопителями, размещённые в Центре Обработки Данных, происходит регистрация касс в ФНС. Сотрудниками АТОЛ обеспечивается полноценное техническое сопровождение и гарантируется полная работоспособность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энергонезависимость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касс и доступом в Интернет в режиме 24/7/365.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Специальное программное обеспечение сервиса позволяет удаленно подключаться к кассе принимая информацию из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-системы интернет-магазина или платежного сервиса, необходимую для формирования чеков, управляет функционалом открытия и закрытия кассовых смен в автоматическом режиме, распределяет и управляет очередью входящих запросов на формирование фискального чека в моменты пиковых нагрузок равномерно на все арендованные кассы.  что позволяет в случае большого кол-ва транзакций в магазине или онлайн сервисе гарантированно формировать чек и отправлять его покупателю именно в момент совершения платежа.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Личный кабинет пользователя дает возможность подключиться к сервису, управлять услугой, видеть статистику по кассам в различных разрезах, обеспечивает необходимой информацией для регистрации кассы в ФНС.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83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ЦОД</a:t>
            </a:r>
            <a:r>
              <a:rPr lang="en-US" sz="1200" dirty="0" smtClean="0"/>
              <a:t>/</a:t>
            </a:r>
            <a:r>
              <a:rPr lang="ru-RU" sz="1200" dirty="0" smtClean="0"/>
              <a:t>ДатаЦентре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B41B4-70FE-4163-A672-D8A9E7DFCCE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075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57200" y="190500"/>
            <a:ext cx="497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E-commerce</a:t>
            </a:r>
            <a:r>
              <a:rPr lang="en-US" sz="3000" b="1" baseline="0" dirty="0" smtClean="0">
                <a:solidFill>
                  <a:schemeClr val="bg1"/>
                </a:solidFill>
              </a:rPr>
              <a:t> </a:t>
            </a:r>
            <a:r>
              <a:rPr lang="ru-RU" sz="3000" b="1" baseline="0" dirty="0" smtClean="0">
                <a:solidFill>
                  <a:schemeClr val="bg1"/>
                </a:solidFill>
              </a:rPr>
              <a:t>и онлайн-кассы. Новая эра</a:t>
            </a:r>
            <a:endParaRPr lang="ru-RU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таблицы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xmlns="" val="883005582"/>
              </p:ext>
            </p:extLst>
          </p:nvPr>
        </p:nvGraphicFramePr>
        <p:xfrm>
          <a:off x="228601" y="1651002"/>
          <a:ext cx="8663876" cy="16421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7697"/>
                <a:gridCol w="1237697"/>
                <a:gridCol w="1237697"/>
                <a:gridCol w="1237697"/>
                <a:gridCol w="1427965"/>
                <a:gridCol w="1047428"/>
                <a:gridCol w="1237697"/>
              </a:tblGrid>
              <a:tr h="393276">
                <a:tc gridSpan="7">
                  <a:txBody>
                    <a:bodyPr/>
                    <a:lstStyle/>
                    <a:p>
                      <a:r>
                        <a:rPr lang="ru-RU" sz="2000" dirty="0" smtClean="0"/>
                        <a:t>Насколько полезным было обучение</a:t>
                      </a:r>
                      <a:endParaRPr lang="ru-RU" sz="2000" dirty="0"/>
                    </a:p>
                  </a:txBody>
                  <a:tcPr marT="38100" marB="3810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HUB-19</a:t>
                      </a:r>
                      <a:endParaRPr lang="ru-RU" sz="1700" b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Авт. Касса ЕГАИС </a:t>
                      </a:r>
                      <a:endParaRPr lang="ru-RU" sz="1700" b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/>
                        <a:t>Свой Магазин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/>
                        <a:t>Frontol</a:t>
                      </a:r>
                      <a:r>
                        <a:rPr lang="ru-RU" sz="1700" b="1" dirty="0" smtClean="0"/>
                        <a:t> 5</a:t>
                      </a:r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/>
                        <a:t>Frontol</a:t>
                      </a:r>
                      <a:r>
                        <a:rPr lang="ru-RU" sz="1700" b="1" dirty="0" smtClean="0"/>
                        <a:t> </a:t>
                      </a:r>
                      <a:r>
                        <a:rPr lang="ru-RU" sz="1700" b="1" dirty="0" err="1" smtClean="0"/>
                        <a:t>xPOS</a:t>
                      </a:r>
                      <a:endParaRPr lang="ru-RU" sz="1700" b="1" dirty="0" smtClean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ККТ </a:t>
                      </a:r>
                      <a:endParaRPr lang="ru-RU" sz="1700" b="1" dirty="0"/>
                    </a:p>
                  </a:txBody>
                  <a:tcPr marT="38100" marB="3810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err="1" smtClean="0"/>
                        <a:t>Mobile</a:t>
                      </a:r>
                      <a:r>
                        <a:rPr lang="ru-RU" sz="1700" b="1" dirty="0" smtClean="0"/>
                        <a:t> SMARTS</a:t>
                      </a:r>
                    </a:p>
                  </a:txBody>
                  <a:tcPr marT="38100" marB="38100" anchor="ctr"/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4,5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4,6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4,7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4,7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4,7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4,7</a:t>
                      </a:r>
                      <a:endParaRPr lang="ru-RU" sz="2400" b="1" dirty="0"/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4,4</a:t>
                      </a:r>
                      <a:endParaRPr lang="ru-RU" sz="2400" b="1" dirty="0"/>
                    </a:p>
                  </a:txBody>
                  <a:tcPr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Контактные данные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Oval 32"/>
          <p:cNvSpPr/>
          <p:nvPr userDrawn="1"/>
        </p:nvSpPr>
        <p:spPr>
          <a:xfrm>
            <a:off x="4244180" y="4240378"/>
            <a:ext cx="448190" cy="362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68" tIns="54084" rIns="108168" bIns="54084" rtlCol="0" anchor="ctr"/>
          <a:lstStyle/>
          <a:p>
            <a:pPr algn="ctr"/>
            <a:endParaRPr lang="en-US" sz="1754" dirty="0">
              <a:latin typeface="Calibri" pitchFamily="34" charset="0"/>
            </a:endParaRPr>
          </a:p>
        </p:txBody>
      </p:sp>
      <p:sp>
        <p:nvSpPr>
          <p:cNvPr id="5" name="Oval 34"/>
          <p:cNvSpPr/>
          <p:nvPr userDrawn="1"/>
        </p:nvSpPr>
        <p:spPr>
          <a:xfrm>
            <a:off x="4244180" y="4733290"/>
            <a:ext cx="448190" cy="362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68" tIns="54084" rIns="108168" bIns="54084" rtlCol="0" anchor="ctr"/>
          <a:lstStyle/>
          <a:p>
            <a:pPr algn="ctr"/>
            <a:endParaRPr lang="en-US" sz="1754" dirty="0">
              <a:latin typeface="Calibri" pitchFamily="34" charset="0"/>
            </a:endParaRPr>
          </a:p>
        </p:txBody>
      </p:sp>
      <p:sp>
        <p:nvSpPr>
          <p:cNvPr id="6" name="Oval 30"/>
          <p:cNvSpPr/>
          <p:nvPr userDrawn="1"/>
        </p:nvSpPr>
        <p:spPr>
          <a:xfrm>
            <a:off x="4244180" y="2794965"/>
            <a:ext cx="448190" cy="362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68" tIns="54084" rIns="108168" bIns="54084" rtlCol="0" anchor="ctr"/>
          <a:lstStyle/>
          <a:p>
            <a:pPr algn="ctr"/>
            <a:endParaRPr lang="en-US" sz="1754" dirty="0">
              <a:latin typeface="Calibri" pitchFamily="34" charset="0"/>
            </a:endParaRPr>
          </a:p>
        </p:txBody>
      </p:sp>
      <p:sp>
        <p:nvSpPr>
          <p:cNvPr id="7" name="Oval 32"/>
          <p:cNvSpPr/>
          <p:nvPr userDrawn="1"/>
        </p:nvSpPr>
        <p:spPr>
          <a:xfrm>
            <a:off x="4244180" y="3263595"/>
            <a:ext cx="448190" cy="362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68" tIns="54084" rIns="108168" bIns="54084" rtlCol="0" anchor="ctr"/>
          <a:lstStyle/>
          <a:p>
            <a:pPr algn="ctr"/>
            <a:endParaRPr lang="en-US" sz="1754" dirty="0">
              <a:latin typeface="Calibri" pitchFamily="34" charset="0"/>
            </a:endParaRPr>
          </a:p>
        </p:txBody>
      </p:sp>
      <p:sp>
        <p:nvSpPr>
          <p:cNvPr id="8" name="Oval 34"/>
          <p:cNvSpPr/>
          <p:nvPr userDrawn="1"/>
        </p:nvSpPr>
        <p:spPr>
          <a:xfrm>
            <a:off x="4244180" y="3756508"/>
            <a:ext cx="448190" cy="36259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168" tIns="54084" rIns="108168" bIns="54084" rtlCol="0" anchor="ctr"/>
          <a:lstStyle/>
          <a:p>
            <a:pPr algn="ctr"/>
            <a:endParaRPr lang="en-US" sz="1754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14900" y="2857500"/>
            <a:ext cx="1447801" cy="326752"/>
          </a:xfrm>
          <a:prstGeom prst="rect">
            <a:avLst/>
          </a:prstGeom>
          <a:noFill/>
        </p:spPr>
        <p:txBody>
          <a:bodyPr wrap="square" lIns="112517" tIns="56259" rIns="112517" bIns="56259" rtlCol="0">
            <a:spAutoFit/>
          </a:bodyPr>
          <a:lstStyle/>
          <a:p>
            <a:r>
              <a:rPr lang="en-US" sz="138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www.atol.ru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14899" y="3326131"/>
            <a:ext cx="2412614" cy="326752"/>
          </a:xfrm>
          <a:prstGeom prst="rect">
            <a:avLst/>
          </a:prstGeom>
          <a:noFill/>
        </p:spPr>
        <p:txBody>
          <a:bodyPr wrap="square" lIns="112517" tIns="56259" rIns="112517" bIns="56259" rtlCol="0">
            <a:spAutoFit/>
          </a:bodyPr>
          <a:lstStyle/>
          <a:p>
            <a:r>
              <a:rPr lang="en-US" sz="138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www.facebook.com/atol.co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914899" y="3819043"/>
            <a:ext cx="1288665" cy="326752"/>
          </a:xfrm>
          <a:prstGeom prst="rect">
            <a:avLst/>
          </a:prstGeom>
          <a:noFill/>
        </p:spPr>
        <p:txBody>
          <a:bodyPr wrap="square" lIns="112517" tIns="56259" rIns="112517" bIns="56259" rtlCol="0">
            <a:spAutoFit/>
          </a:bodyPr>
          <a:lstStyle/>
          <a:p>
            <a:r>
              <a:rPr lang="en-US" sz="138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38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atolllc</a:t>
            </a:r>
            <a:endParaRPr lang="en-US" sz="1385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4914899" y="4302914"/>
            <a:ext cx="3193665" cy="326752"/>
          </a:xfrm>
          <a:prstGeom prst="rect">
            <a:avLst/>
          </a:prstGeom>
          <a:noFill/>
        </p:spPr>
        <p:txBody>
          <a:bodyPr wrap="square" lIns="112517" tIns="56259" rIns="112517" bIns="56259" rtlCol="0">
            <a:spAutoFit/>
          </a:bodyPr>
          <a:lstStyle/>
          <a:p>
            <a:r>
              <a:rPr lang="en-US" sz="138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www.youtube.com/user/ATOLvideo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914901" y="4795825"/>
            <a:ext cx="1974464" cy="326752"/>
          </a:xfrm>
          <a:prstGeom prst="rect">
            <a:avLst/>
          </a:prstGeom>
          <a:noFill/>
        </p:spPr>
        <p:txBody>
          <a:bodyPr wrap="square" lIns="112517" tIns="56259" rIns="112517" bIns="56259" rtlCol="0">
            <a:spAutoFit/>
          </a:bodyPr>
          <a:lstStyle/>
          <a:p>
            <a:r>
              <a:rPr lang="en-US" sz="1385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vk.com/</a:t>
            </a:r>
            <a:r>
              <a:rPr lang="en-US" sz="138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aboutatol</a:t>
            </a:r>
            <a:endParaRPr lang="en-US" sz="1385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4" name="Picture 7" descr="U:\МАХАЕВА\Сайты\atol.ru\старый сайт\социконки\you_ove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139" y="4324558"/>
            <a:ext cx="257175" cy="214313"/>
          </a:xfrm>
          <a:prstGeom prst="rect">
            <a:avLst/>
          </a:prstGeom>
          <a:noFill/>
        </p:spPr>
      </p:pic>
      <p:pic>
        <p:nvPicPr>
          <p:cNvPr id="15" name="Picture 8" descr="U:\МАХАЕВА\Сайты\atol.ru\старый сайт\социконки\vk_over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7045" y="4813680"/>
            <a:ext cx="257175" cy="214313"/>
          </a:xfrm>
          <a:prstGeom prst="rect">
            <a:avLst/>
          </a:prstGeom>
          <a:noFill/>
        </p:spPr>
      </p:pic>
      <p:pic>
        <p:nvPicPr>
          <p:cNvPr id="16" name="Picture 9" descr="U:\МАХАЕВА\Сайты\atol.ru\старый сайт\социконки\twi_over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7045" y="3820886"/>
            <a:ext cx="257175" cy="214313"/>
          </a:xfrm>
          <a:prstGeom prst="rect">
            <a:avLst/>
          </a:prstGeom>
          <a:noFill/>
        </p:spPr>
      </p:pic>
      <p:pic>
        <p:nvPicPr>
          <p:cNvPr id="17" name="Picture 10" descr="U:\МАХАЕВА\Сайты\atol.ru\старый сайт\социконки\face_over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0476" y="3326131"/>
            <a:ext cx="257175" cy="214313"/>
          </a:xfrm>
          <a:prstGeom prst="rect">
            <a:avLst/>
          </a:prstGeom>
          <a:noFill/>
        </p:spPr>
      </p:pic>
      <p:pic>
        <p:nvPicPr>
          <p:cNvPr id="18" name="Picture 11" descr="C:\Users\v.kudenkova\Desktop\shutterstock_208097407-[преобразованный]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4857" y="2878472"/>
            <a:ext cx="229363" cy="195580"/>
          </a:xfrm>
          <a:prstGeom prst="rect">
            <a:avLst/>
          </a:prstGeom>
          <a:noFill/>
        </p:spPr>
      </p:pic>
      <p:pic>
        <p:nvPicPr>
          <p:cNvPr id="19" name="Рисунок 18" descr="shutterstock_294189746.jpg"/>
          <p:cNvPicPr>
            <a:picLocks noChangeAspect="1"/>
          </p:cNvPicPr>
          <p:nvPr userDrawn="1"/>
        </p:nvPicPr>
        <p:blipFill>
          <a:blip r:embed="rId7" cstate="print"/>
          <a:srcRect l="16156" r="16156"/>
          <a:stretch>
            <a:fillRect/>
          </a:stretch>
        </p:blipFill>
        <p:spPr>
          <a:xfrm>
            <a:off x="418093" y="1889777"/>
            <a:ext cx="2522819" cy="2298395"/>
          </a:xfrm>
          <a:prstGeom prst="rect">
            <a:avLst/>
          </a:prstGeom>
        </p:spPr>
      </p:pic>
      <p:sp>
        <p:nvSpPr>
          <p:cNvPr id="2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00401" y="864528"/>
            <a:ext cx="5472608" cy="17271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739"/>
              </a:spcBef>
              <a:defRPr sz="2175">
                <a:solidFill>
                  <a:schemeClr val="tx1"/>
                </a:solidFill>
              </a:defRPr>
            </a:lvl1pPr>
            <a:lvl2pPr marL="0" indent="0">
              <a:spcBef>
                <a:spcPts val="739"/>
              </a:spcBef>
              <a:defRPr sz="2954">
                <a:solidFill>
                  <a:schemeClr val="tx1"/>
                </a:solidFill>
              </a:defRPr>
            </a:lvl2pPr>
            <a:lvl3pPr marL="0" indent="0">
              <a:spcBef>
                <a:spcPts val="739"/>
              </a:spcBef>
              <a:defRPr sz="2954">
                <a:solidFill>
                  <a:schemeClr val="tx1"/>
                </a:solidFill>
              </a:defRPr>
            </a:lvl3pPr>
            <a:lvl4pPr marL="0" indent="0">
              <a:spcBef>
                <a:spcPts val="739"/>
              </a:spcBef>
              <a:defRPr sz="2954">
                <a:solidFill>
                  <a:schemeClr val="tx1"/>
                </a:solidFill>
              </a:defRPr>
            </a:lvl4pPr>
            <a:lvl5pPr marL="0" indent="0">
              <a:spcBef>
                <a:spcPts val="739"/>
              </a:spcBef>
              <a:buNone/>
              <a:defRPr sz="2954">
                <a:solidFill>
                  <a:schemeClr val="tx1"/>
                </a:solidFill>
              </a:defRPr>
            </a:lvl5pPr>
          </a:lstStyle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ФИО</a:t>
            </a:r>
          </a:p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Должность</a:t>
            </a:r>
          </a:p>
          <a:p>
            <a:pPr algn="just"/>
            <a:r>
              <a:rPr lang="ru-RU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Телефон</a:t>
            </a:r>
          </a:p>
          <a:p>
            <a:pPr algn="just"/>
            <a:r>
              <a:rPr lang="en-US" dirty="0" smtClean="0">
                <a:latin typeface="Calibri" pitchFamily="34" charset="0"/>
                <a:ea typeface="Open Sans Light" pitchFamily="34" charset="0"/>
                <a:cs typeface="Open Sans Light" pitchFamily="34" charset="0"/>
              </a:rPr>
              <a:t>Email</a:t>
            </a:r>
            <a:endParaRPr lang="en-US" dirty="0">
              <a:latin typeface="Calibri" pitchFamily="34" charset="0"/>
              <a:ea typeface="Open Sans Light" pitchFamily="34" charset="0"/>
              <a:cs typeface="Open Sans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5296961"/>
            <a:ext cx="2057400" cy="304271"/>
          </a:xfrm>
          <a:prstGeom prst="rect">
            <a:avLst/>
          </a:prstGeom>
        </p:spPr>
        <p:txBody>
          <a:bodyPr/>
          <a:lstStyle/>
          <a:p>
            <a:fld id="{EB43FDDB-D87C-4782-A54A-84CBFA1D362E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5296961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B02-A723-49C8-B71A-293FDFED82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63555"/>
            <a:ext cx="9144000" cy="571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76004" y="5400866"/>
            <a:ext cx="4713150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25" b="1" dirty="0" smtClean="0">
                <a:solidFill>
                  <a:schemeClr val="bg1"/>
                </a:solidFill>
                <a:latin typeface="+mn-lt"/>
              </a:rPr>
              <a:t>54 – ФЗ</a:t>
            </a:r>
            <a:r>
              <a:rPr lang="en-US" sz="1725" b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725" b="1" baseline="0" dirty="0" smtClean="0">
                <a:solidFill>
                  <a:schemeClr val="bg1"/>
                </a:solidFill>
                <a:latin typeface="+mn-lt"/>
              </a:rPr>
              <a:t> АТОЛ И ПАРТНЕРЫ: СТРАТЕГИЯ УСПЕХА</a:t>
            </a:r>
            <a:endParaRPr lang="ru-RU" sz="172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64"/>
          <p:cNvSpPr/>
          <p:nvPr userDrawn="1"/>
        </p:nvSpPr>
        <p:spPr>
          <a:xfrm>
            <a:off x="255781" y="212676"/>
            <a:ext cx="25724" cy="427182"/>
          </a:xfrm>
          <a:prstGeom prst="rect">
            <a:avLst/>
          </a:prstGeom>
          <a:solidFill>
            <a:srgbClr val="ED1B2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57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0020" y="239912"/>
            <a:ext cx="1081083" cy="2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919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5296961"/>
            <a:ext cx="2057400" cy="304271"/>
          </a:xfrm>
          <a:prstGeom prst="rect">
            <a:avLst/>
          </a:prstGeom>
        </p:spPr>
        <p:txBody>
          <a:bodyPr/>
          <a:lstStyle/>
          <a:p>
            <a:fld id="{EB43FDDB-D87C-4782-A54A-84CBFA1D362E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5296961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DCB02-A723-49C8-B71A-293FDFED82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0020" y="239912"/>
            <a:ext cx="1081083" cy="262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63555"/>
            <a:ext cx="9144000" cy="5715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76004" y="5400866"/>
            <a:ext cx="4713150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725" b="1" dirty="0" smtClean="0">
                <a:solidFill>
                  <a:schemeClr val="bg1"/>
                </a:solidFill>
                <a:latin typeface="+mn-lt"/>
              </a:rPr>
              <a:t>54 – ФЗ</a:t>
            </a:r>
            <a:r>
              <a:rPr lang="en-US" sz="1725" b="1" dirty="0" smtClean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1725" b="1" baseline="0" dirty="0" smtClean="0">
                <a:solidFill>
                  <a:schemeClr val="bg1"/>
                </a:solidFill>
                <a:latin typeface="+mn-lt"/>
              </a:rPr>
              <a:t> АТОЛ И ПАРТНЕРЫ: СТРАТЕГИЯ УСПЕХА</a:t>
            </a:r>
            <a:endParaRPr lang="ru-RU" sz="1725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64"/>
          <p:cNvSpPr/>
          <p:nvPr userDrawn="1"/>
        </p:nvSpPr>
        <p:spPr>
          <a:xfrm>
            <a:off x="255781" y="212676"/>
            <a:ext cx="25724" cy="427182"/>
          </a:xfrm>
          <a:prstGeom prst="rect">
            <a:avLst/>
          </a:prstGeom>
          <a:solidFill>
            <a:srgbClr val="ED1B2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572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7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474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939" userDrawn="1">
          <p15:clr>
            <a:srgbClr val="FBAE40"/>
          </p15:clr>
        </p15:guide>
        <p15:guide id="2" orient="horz" pos="30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49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20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78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Rectangle 12"/>
          <p:cNvSpPr/>
          <p:nvPr userDrawn="1"/>
        </p:nvSpPr>
        <p:spPr>
          <a:xfrm>
            <a:off x="0" y="5265824"/>
            <a:ext cx="9144000" cy="49532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17" tIns="56259" rIns="112517" bIns="56259" rtlCol="0" anchor="ctr"/>
          <a:lstStyle/>
          <a:p>
            <a:pPr algn="ctr"/>
            <a:endParaRPr lang="en-US" sz="2216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7150" y="5307078"/>
            <a:ext cx="4132285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7" dirty="0" smtClean="0">
                <a:solidFill>
                  <a:schemeClr val="bg1"/>
                </a:solidFill>
              </a:rPr>
              <a:t>E-commerce </a:t>
            </a:r>
            <a:r>
              <a:rPr lang="ru-RU" sz="1847" dirty="0" smtClean="0">
                <a:solidFill>
                  <a:schemeClr val="bg1"/>
                </a:solidFill>
              </a:rPr>
              <a:t>и онлайн-кассы.</a:t>
            </a:r>
            <a:r>
              <a:rPr lang="ru-RU" sz="1847" baseline="0" dirty="0" smtClean="0">
                <a:solidFill>
                  <a:schemeClr val="bg1"/>
                </a:solidFill>
              </a:rPr>
              <a:t> Новая эра</a:t>
            </a:r>
            <a:endParaRPr lang="ru-RU" sz="2216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74797" indent="-474797">
              <a:buFont typeface="+mj-lt"/>
              <a:buAutoNum type="arabicPeriod"/>
              <a:defRPr/>
            </a:lvl1pPr>
            <a:lvl2pPr marL="896838" indent="-474797">
              <a:buFont typeface="+mj-lt"/>
              <a:buAutoNum type="arabicPeriod"/>
              <a:defRPr/>
            </a:lvl2pPr>
            <a:lvl3pPr marL="1266124" indent="-422042">
              <a:buFont typeface="+mj-lt"/>
              <a:buAutoNum type="arabicPeriod"/>
              <a:defRPr/>
            </a:lvl3pPr>
            <a:lvl4pPr marL="1688165" indent="-422042">
              <a:buFont typeface="+mj-lt"/>
              <a:buAutoNum type="arabicPeriod"/>
              <a:defRPr/>
            </a:lvl4pPr>
            <a:lvl5pPr marL="2110207" indent="-422042">
              <a:buFont typeface="+mj-lt"/>
              <a:buAutoNum type="arabicPeriod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585"/>
            </a:lvl1pPr>
            <a:lvl2pPr>
              <a:defRPr sz="2216"/>
            </a:lvl2pPr>
            <a:lvl3pPr>
              <a:defRPr sz="1847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585"/>
            </a:lvl1pPr>
            <a:lvl2pPr>
              <a:defRPr sz="2216"/>
            </a:lvl2pPr>
            <a:lvl3pPr>
              <a:defRPr sz="1847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261"/>
            <a:ext cx="4041776" cy="533135"/>
          </a:xfrm>
        </p:spPr>
        <p:txBody>
          <a:bodyPr anchor="b"/>
          <a:lstStyle>
            <a:lvl1pPr marL="0" indent="0">
              <a:buNone/>
              <a:defRPr sz="2216" b="1"/>
            </a:lvl1pPr>
            <a:lvl2pPr marL="422042" indent="0">
              <a:buNone/>
              <a:defRPr sz="1847" b="1"/>
            </a:lvl2pPr>
            <a:lvl3pPr marL="844083" indent="0">
              <a:buNone/>
              <a:defRPr sz="1661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396"/>
            <a:ext cx="4041776" cy="3292740"/>
          </a:xfrm>
        </p:spPr>
        <p:txBody>
          <a:bodyPr/>
          <a:lstStyle>
            <a:lvl1pPr>
              <a:defRPr sz="2216"/>
            </a:lvl1pPr>
            <a:lvl2pPr>
              <a:defRPr sz="1847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 userDrawn="1">
            <p:extLst>
              <p:ext uri="{D42A27DB-BD31-4B8C-83A1-F6EECF244321}">
                <p14:modId xmlns:p14="http://schemas.microsoft.com/office/powerpoint/2010/main" xmlns="" val="2397840462"/>
              </p:ext>
            </p:extLst>
          </p:nvPr>
        </p:nvGraphicFramePr>
        <p:xfrm>
          <a:off x="457200" y="1206500"/>
          <a:ext cx="8153400" cy="408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 userDrawn="1"/>
        </p:nvGraphicFramePr>
        <p:xfrm>
          <a:off x="914400" y="1016000"/>
          <a:ext cx="7239000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диаграммы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 userDrawn="1">
            <p:extLst>
              <p:ext uri="{D42A27DB-BD31-4B8C-83A1-F6EECF244321}">
                <p14:modId xmlns:p14="http://schemas.microsoft.com/office/powerpoint/2010/main" xmlns="" val="722570680"/>
              </p:ext>
            </p:extLst>
          </p:nvPr>
        </p:nvGraphicFramePr>
        <p:xfrm>
          <a:off x="685800" y="1079500"/>
          <a:ext cx="7467600" cy="4212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7726"/>
            <a:ext cx="6781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1333500"/>
            <a:ext cx="8610600" cy="393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533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47">
                <a:solidFill>
                  <a:srgbClr val="ED1B2F"/>
                </a:solidFill>
              </a:defRPr>
            </a:lvl1pPr>
          </a:lstStyle>
          <a:p>
            <a:fld id="{1C9ADF27-16EE-4216-B63C-FD00A635545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4"/>
          <p:cNvSpPr/>
          <p:nvPr userDrawn="1"/>
        </p:nvSpPr>
        <p:spPr>
          <a:xfrm>
            <a:off x="241176" y="238690"/>
            <a:ext cx="43200" cy="569576"/>
          </a:xfrm>
          <a:prstGeom prst="rect">
            <a:avLst/>
          </a:prstGeom>
          <a:solidFill>
            <a:srgbClr val="ED1B2F"/>
          </a:solidFill>
          <a:ln w="25400" cap="flat" cmpd="sng" algn="ctr">
            <a:noFill/>
            <a:prstDash val="solid"/>
          </a:ln>
          <a:effectLst/>
        </p:spPr>
        <p:txBody>
          <a:bodyPr lIns="112523" tIns="56261" rIns="112523" bIns="56261" rtlCol="0" anchor="ctr"/>
          <a:lstStyle/>
          <a:p>
            <a:pPr marL="0" marR="0" lvl="0" indent="0" algn="ctr" defTabSz="112524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16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" name="Picture 2" descr="C:\Users\v.kudenkova\Desktop\Безымянный-2.png"/>
          <p:cNvPicPr>
            <a:picLocks noChangeAspect="1" noChangeArrowheads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02680" y="317500"/>
            <a:ext cx="1257300" cy="378956"/>
          </a:xfrm>
          <a:prstGeom prst="rect">
            <a:avLst/>
          </a:prstGeom>
          <a:noFill/>
        </p:spPr>
      </p:pic>
      <p:sp>
        <p:nvSpPr>
          <p:cNvPr id="9" name="Rectangle 12"/>
          <p:cNvSpPr/>
          <p:nvPr userDrawn="1"/>
        </p:nvSpPr>
        <p:spPr>
          <a:xfrm>
            <a:off x="0" y="5265824"/>
            <a:ext cx="9144000" cy="495323"/>
          </a:xfrm>
          <a:prstGeom prst="rect">
            <a:avLst/>
          </a:prstGeom>
          <a:solidFill>
            <a:srgbClr val="ED1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517" tIns="56259" rIns="112517" bIns="56259" rtlCol="0" anchor="ctr"/>
          <a:lstStyle/>
          <a:p>
            <a:pPr algn="ctr"/>
            <a:endParaRPr lang="en-US" sz="2123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7150" y="5307078"/>
            <a:ext cx="4132285" cy="3765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47" dirty="0" smtClean="0">
                <a:solidFill>
                  <a:schemeClr val="bg1"/>
                </a:solidFill>
              </a:rPr>
              <a:t>E-commerce </a:t>
            </a:r>
            <a:r>
              <a:rPr lang="ru-RU" sz="1847" dirty="0" smtClean="0">
                <a:solidFill>
                  <a:schemeClr val="bg1"/>
                </a:solidFill>
              </a:rPr>
              <a:t>и онлайн-кассы.</a:t>
            </a:r>
            <a:r>
              <a:rPr lang="ru-RU" sz="1847" baseline="0" dirty="0" smtClean="0">
                <a:solidFill>
                  <a:schemeClr val="bg1"/>
                </a:solidFill>
              </a:rPr>
              <a:t> Новая эра</a:t>
            </a:r>
            <a:endParaRPr lang="ru-RU" sz="2216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1" r:id="rId2"/>
    <p:sldLayoutId id="2147483714" r:id="rId3"/>
    <p:sldLayoutId id="2147483703" r:id="rId4"/>
    <p:sldLayoutId id="2147483704" r:id="rId5"/>
    <p:sldLayoutId id="2147483705" r:id="rId6"/>
    <p:sldLayoutId id="2147483711" r:id="rId7"/>
    <p:sldLayoutId id="2147483709" r:id="rId8"/>
    <p:sldLayoutId id="2147483710" r:id="rId9"/>
    <p:sldLayoutId id="2147483708" r:id="rId10"/>
    <p:sldLayoutId id="2147483712" r:id="rId11"/>
    <p:sldLayoutId id="2147483706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844083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42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.atol.ru/" TargetMode="External"/><Relationship Id="rId2" Type="http://schemas.openxmlformats.org/officeDocument/2006/relationships/hyperlink" Target="mailto:ecom@atol.ru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.ru/" TargetMode="External"/><Relationship Id="rId2" Type="http://schemas.openxmlformats.org/officeDocument/2006/relationships/hyperlink" Target="http://www.shop.ru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4835357"/>
            <a:ext cx="7450764" cy="6286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Фискальные решения АТОЛ. Новый уровень развития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2489" y="5302424"/>
            <a:ext cx="12727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00" dirty="0" smtClean="0">
                <a:solidFill>
                  <a:schemeClr val="bg1"/>
                </a:solidFill>
              </a:rPr>
              <a:t>Юлия Носова</a:t>
            </a:r>
            <a:endParaRPr lang="ru-RU" sz="1346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485901"/>
            <a:ext cx="21717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46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50"/>
            <a:ext cx="9144000" cy="4743450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2028825" y="1428750"/>
            <a:ext cx="5086350" cy="51435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rgbClr val="ED1B2F"/>
                </a:solidFill>
              </a:rPr>
              <a:t>АТОЛ ОНЛАЙН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0" y="571500"/>
            <a:ext cx="1257300" cy="3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507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сервиса АТОЛ Онлайн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8651" y="1240557"/>
            <a:ext cx="1908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B2F"/>
              </a:buClr>
            </a:pPr>
            <a:r>
              <a:rPr lang="ru-RU" sz="1800" b="1" dirty="0"/>
              <a:t>1. АТОЛ 42ФС </a:t>
            </a:r>
            <a:r>
              <a:rPr lang="ru-RU" sz="1800" dirty="0"/>
              <a:t>размещенные в ЦОД</a:t>
            </a:r>
            <a:r>
              <a:rPr lang="en-US" sz="1800" dirty="0"/>
              <a:t>/</a:t>
            </a:r>
            <a:r>
              <a:rPr lang="ru-RU" sz="1800" dirty="0"/>
              <a:t>ДатаЦентре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56506" y="1240557"/>
            <a:ext cx="285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B2F"/>
              </a:buClr>
            </a:pPr>
            <a:r>
              <a:rPr lang="ru-RU" sz="1800" b="1" dirty="0"/>
              <a:t>2. Программные технологии </a:t>
            </a:r>
          </a:p>
          <a:p>
            <a:pPr algn="ctr">
              <a:buClr>
                <a:srgbClr val="ED1B2F"/>
              </a:buClr>
            </a:pPr>
            <a:r>
              <a:rPr lang="ru-RU" sz="1800" dirty="0"/>
              <a:t>АТОЛ для управления и мониторинга</a:t>
            </a:r>
          </a:p>
          <a:p>
            <a:pPr algn="ctr">
              <a:buClr>
                <a:srgbClr val="ED1B2F"/>
              </a:buClr>
            </a:pPr>
            <a:r>
              <a:rPr lang="ru-RU" sz="1800" dirty="0"/>
              <a:t>      работа с внешними сервисами через </a:t>
            </a:r>
            <a:r>
              <a:rPr lang="en-US" sz="1800" dirty="0"/>
              <a:t>API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01" y="3086101"/>
            <a:ext cx="2705704" cy="1711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4468" y="1240558"/>
            <a:ext cx="2479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B2F"/>
              </a:buClr>
            </a:pPr>
            <a:r>
              <a:rPr lang="ru-RU" sz="1800" b="1" dirty="0"/>
              <a:t>3. Личный кабинет </a:t>
            </a:r>
          </a:p>
          <a:p>
            <a:pPr algn="ctr">
              <a:buClr>
                <a:srgbClr val="ED1B2F"/>
              </a:buClr>
            </a:pPr>
            <a:r>
              <a:rPr lang="ru-RU" sz="1800" dirty="0"/>
              <a:t>АТОЛ Онлайн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9965" y="3086100"/>
            <a:ext cx="2628155" cy="1711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4581" y="3093244"/>
            <a:ext cx="2815142" cy="171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726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Касса в реестре ККТ для расчетов в сети Интернет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АТОЛ 42ФС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6350" y="2057400"/>
            <a:ext cx="3412684" cy="2608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831304"/>
            <a:ext cx="1885950" cy="183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69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3756" y="3753869"/>
            <a:ext cx="746900" cy="6870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387" y="1207373"/>
            <a:ext cx="723326" cy="670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996" y="3757554"/>
            <a:ext cx="697466" cy="6833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550" y="2460685"/>
            <a:ext cx="606069" cy="6172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182" y="1158806"/>
            <a:ext cx="782821" cy="7678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ЦОД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07844" y="2619261"/>
            <a:ext cx="28575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Соответствует стандартам Tier 3, TIA-942-2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3600" y="2569285"/>
            <a:ext cx="2571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Имеет коэффициент  отказоустойчивости &gt; 99,982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20656" y="1323478"/>
            <a:ext cx="3086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Находится под круглосуточным наблюдением и охраной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7844" y="1323478"/>
            <a:ext cx="2800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Сертифицирован по стандарту ISO 27001:2013 и PCI DSS 3.2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2861" y="3639397"/>
            <a:ext cx="315773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Имеет автономные источники питания  </a:t>
            </a:r>
          </a:p>
          <a:p>
            <a:r>
              <a:rPr lang="ru-RU" sz="1500" dirty="0"/>
              <a:t>Может автономно работать несколько дней.  </a:t>
            </a:r>
          </a:p>
          <a:p>
            <a:r>
              <a:rPr lang="ru-RU" sz="1500" dirty="0"/>
              <a:t>Устойчив к катастрофам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3297" y="3757553"/>
            <a:ext cx="31813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Повышение отказоустойчивости за счет организации инфраструктуры в двух географически разнесенных ЦОДах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350" y="2554384"/>
            <a:ext cx="718419" cy="5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895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Схема работы всех участников процесса </a:t>
            </a:r>
            <a:endParaRPr lang="ru-RU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3451" y="1082030"/>
            <a:ext cx="5237099" cy="355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35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4952" y="2988847"/>
            <a:ext cx="3102305" cy="20138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Интеграция решения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0355" y="1270659"/>
            <a:ext cx="832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Интеграция с большинством </a:t>
            </a:r>
            <a:r>
              <a:rPr lang="en-US" sz="1800" dirty="0"/>
              <a:t>CMS</a:t>
            </a:r>
            <a:r>
              <a:rPr lang="ru-RU" sz="1800" dirty="0"/>
              <a:t>-систем и платежными агрегаторами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76300" y="1873514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dirty="0"/>
              <a:t>1С-Битрикс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AdvantShop</a:t>
            </a:r>
            <a:endParaRPr lang="ru-RU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RetailCRM 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dirty="0"/>
              <a:t>NetCat </a:t>
            </a:r>
            <a:endParaRPr lang="en-US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dirty="0"/>
              <a:t>ReadyScript</a:t>
            </a:r>
            <a:endParaRPr lang="en-US" sz="1800" dirty="0"/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800" dirty="0"/>
              <a:t>Magento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ED2D23"/>
                </a:solidFill>
              </a:rPr>
              <a:t>Яндекс</a:t>
            </a:r>
            <a:r>
              <a:rPr lang="ru-RU" sz="1800" dirty="0">
                <a:solidFill>
                  <a:srgbClr val="ED2D23"/>
                </a:solidFill>
              </a:rPr>
              <a:t>. Касса  </a:t>
            </a:r>
            <a:endParaRPr lang="ru-RU" sz="1800" dirty="0" smtClean="0">
              <a:solidFill>
                <a:srgbClr val="ED2D23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00B050"/>
                </a:solidFill>
              </a:rPr>
              <a:t>Сбербанк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1053" y="2385993"/>
            <a:ext cx="3327797" cy="29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46" b="1" dirty="0">
                <a:solidFill>
                  <a:srgbClr val="C00000"/>
                </a:solidFill>
              </a:rPr>
              <a:t>Более 40</a:t>
            </a:r>
            <a:r>
              <a:rPr lang="ru-RU" sz="1346" dirty="0"/>
              <a:t> решений в процессе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86872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6481866" y="1997047"/>
            <a:ext cx="26032" cy="443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2858" rIns="12858">
            <a:spAutoFit/>
          </a:bodyPr>
          <a:lstStyle>
            <a:lvl1pPr algn="l" defTabSz="914400">
              <a:lnSpc>
                <a:spcPct val="90000"/>
              </a:lnSpc>
              <a:defRPr sz="9000" b="1" cap="all" spc="9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endParaRPr sz="2532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551833" y="1935823"/>
            <a:ext cx="4930033" cy="89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288" tIns="14288" rIns="14288" bIns="14288" anchor="t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257175" indent="-257175" algn="l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</a:rPr>
              <a:t>Базовый ежемесячный платеж: </a:t>
            </a:r>
          </a:p>
          <a:p>
            <a:pPr algn="l" hangingPunct="1"/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ru-RU" sz="2100" b="1" dirty="0">
                <a:solidFill>
                  <a:srgbClr val="ED1B2F"/>
                </a:solidFill>
                <a:latin typeface="Calibri" panose="020F0502020204030204" pitchFamily="34" charset="0"/>
              </a:rPr>
              <a:t>3 000 р.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(1 касса)</a:t>
            </a:r>
          </a:p>
          <a:p>
            <a:pPr algn="l" hangingPunct="1"/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ru-RU" sz="2100" b="1" dirty="0">
                <a:solidFill>
                  <a:srgbClr val="ED1B2F"/>
                </a:solidFill>
                <a:latin typeface="Calibri" panose="020F0502020204030204" pitchFamily="34" charset="0"/>
              </a:rPr>
              <a:t>2 000 р.</a:t>
            </a:r>
            <a:r>
              <a:rPr lang="ru-RU" sz="21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alibri" panose="020F0502020204030204" pitchFamily="34" charset="0"/>
              </a:rPr>
              <a:t>(от 2-х касс)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Стоимость сервиса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389318"/>
            <a:ext cx="32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latin typeface="Calibri" panose="020F0502020204030204" pitchFamily="34" charset="0"/>
              </a:rPr>
              <a:t>Стоимость ФН: </a:t>
            </a:r>
            <a:r>
              <a:rPr lang="ru-RU" sz="2100" b="1" dirty="0">
                <a:solidFill>
                  <a:srgbClr val="ED1B2F"/>
                </a:solidFill>
                <a:latin typeface="Calibri" panose="020F0502020204030204" pitchFamily="34" charset="0"/>
              </a:rPr>
              <a:t>6 100 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1900" y="3016931"/>
            <a:ext cx="4686300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46" dirty="0"/>
              <a:t>В платеж входит: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Аренда кассы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Помощь в регистрации</a:t>
            </a:r>
            <a:r>
              <a:rPr lang="en-US" sz="1346" dirty="0"/>
              <a:t>/</a:t>
            </a:r>
            <a:r>
              <a:rPr lang="ru-RU" sz="1346" dirty="0"/>
              <a:t>перерегистрации ККТ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Услуги сервиса 24</a:t>
            </a:r>
            <a:r>
              <a:rPr lang="en-US" sz="1346" dirty="0"/>
              <a:t>/7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Услуги ОФД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Поддержка касс под 54-ФЗ и ФФД</a:t>
            </a:r>
          </a:p>
          <a:p>
            <a:pPr marL="257175" indent="-257175">
              <a:buFontTx/>
              <a:buChar char="-"/>
            </a:pPr>
            <a:r>
              <a:rPr lang="ru-RU" sz="1346" dirty="0"/>
              <a:t>Доступ к статистике по кассе в ЛК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688" y="3429000"/>
            <a:ext cx="1103312" cy="11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71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/>
          <p:nvPr/>
        </p:nvSpPr>
        <p:spPr>
          <a:xfrm>
            <a:off x="1980742" y="1211911"/>
            <a:ext cx="2666517" cy="1183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 algn="l" defTabSz="457200">
              <a:defRPr sz="2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Минимальные затраты на вхождение: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требуется приобретение кассы  и ее тех. сопровождение </a:t>
            </a:r>
          </a:p>
          <a:p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 </a:t>
            </a:r>
            <a:endParaRPr lang="ru-RU" sz="15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Helvetica Light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5498233" y="2969746"/>
            <a:ext cx="2342987" cy="141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anchor="ctr">
            <a:spAutoFit/>
          </a:bodyPr>
          <a:lstStyle/>
          <a:p>
            <a:pPr algn="l"/>
            <a:r>
              <a:rPr lang="ru-RU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Владелец интернет магазина </a:t>
            </a:r>
            <a:r>
              <a:rPr lang="ru-RU" sz="1500" dirty="0">
                <a:solidFill>
                  <a:srgbClr val="FF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концентрируется на развитии бизнеса</a:t>
            </a:r>
            <a:r>
              <a:rPr lang="ru-RU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а сервис обеспечивает все работы по соответствию требованиям 54-ФЗ</a:t>
            </a:r>
            <a:endParaRPr lang="ru-RU" sz="1500" dirty="0">
              <a:solidFill>
                <a:srgbClr val="FF0000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1980743" y="3561256"/>
            <a:ext cx="2560364" cy="1183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 algn="l" defTabSz="457200">
              <a:defRPr sz="2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Быстрая масштабируемость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Light"/>
              </a:rPr>
              <a:t>пользователя: быстрый ввод в эксплуатацию новых касс в случае увеличения нагрузки </a:t>
            </a:r>
          </a:p>
        </p:txBody>
      </p:sp>
      <p:sp>
        <p:nvSpPr>
          <p:cNvPr id="36" name="Shape 484"/>
          <p:cNvSpPr/>
          <p:nvPr/>
        </p:nvSpPr>
        <p:spPr>
          <a:xfrm>
            <a:off x="5433225" y="1200149"/>
            <a:ext cx="2473003" cy="9521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anchor="ctr">
            <a:spAutoFit/>
          </a:bodyPr>
          <a:lstStyle>
            <a:lvl1pPr algn="l" defTabSz="457200">
              <a:defRPr sz="2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lang="ru-RU" sz="15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услуги в одном окне: 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подключение кассы к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CMS</a:t>
            </a:r>
            <a:r>
              <a:rPr lang="ru-RU" sz="1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подключение к ОФД, покупка КЭП, управление кассой </a:t>
            </a:r>
          </a:p>
        </p:txBody>
      </p:sp>
      <p:sp>
        <p:nvSpPr>
          <p:cNvPr id="37" name="Shape 485"/>
          <p:cNvSpPr/>
          <p:nvPr/>
        </p:nvSpPr>
        <p:spPr>
          <a:xfrm>
            <a:off x="1980742" y="2290170"/>
            <a:ext cx="2537738" cy="1609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4288" tIns="14288" rIns="14288" bIns="14288" anchor="ctr">
            <a:spAutoFit/>
          </a:bodyPr>
          <a:lstStyle/>
          <a:p>
            <a:pPr algn="l"/>
            <a:r>
              <a:rPr lang="ru-RU" sz="1500" dirty="0">
                <a:solidFill>
                  <a:srgbClr val="FF0000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Привычная модель хостинга: </a:t>
            </a:r>
            <a:r>
              <a:rPr lang="ru-RU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высокая безопасность и работа 24</a:t>
            </a:r>
            <a:r>
              <a:rPr lang="en-US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x</a:t>
            </a:r>
            <a:r>
              <a:rPr lang="ru-RU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7</a:t>
            </a:r>
            <a:r>
              <a:rPr lang="en-US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x365</a:t>
            </a:r>
            <a:r>
              <a:rPr lang="ru-RU" sz="15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, гарантированная лидером рынка кассовой техники </a:t>
            </a:r>
          </a:p>
          <a:p>
            <a:pPr marL="192911" indent="-192911">
              <a:buFont typeface="Arial" panose="020B0604020202020204" pitchFamily="34" charset="0"/>
              <a:buChar char="•"/>
            </a:pPr>
            <a:endParaRPr lang="ru-RU" sz="1385"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marL="160758" indent="-160758">
              <a:buFont typeface="Arial" panose="020B0604020202020204" pitchFamily="34" charset="0"/>
              <a:buChar char="•"/>
            </a:pPr>
            <a:endParaRPr lang="ru-RU" sz="1385" i="1" dirty="0"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для бизнеса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277" y="1398102"/>
            <a:ext cx="544998" cy="5449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652" y="1428750"/>
            <a:ext cx="544998" cy="5449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3854878"/>
            <a:ext cx="544998" cy="5449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2571750"/>
            <a:ext cx="544998" cy="5449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884" y="3354363"/>
            <a:ext cx="544998" cy="54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80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1464" y="214314"/>
            <a:ext cx="6781800" cy="514350"/>
          </a:xfrm>
        </p:spPr>
        <p:txBody>
          <a:bodyPr>
            <a:normAutofit/>
          </a:bodyPr>
          <a:lstStyle/>
          <a:p>
            <a:r>
              <a:rPr lang="ru-RU" sz="2100" dirty="0"/>
              <a:t>Как подключиться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62865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1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Куда обращаться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2914650" cy="1542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46" dirty="0">
              <a:hlinkClick r:id="rId2"/>
            </a:endParaRPr>
          </a:p>
          <a:p>
            <a:r>
              <a:rPr lang="en-US" sz="1346" dirty="0">
                <a:hlinkClick r:id="rId2"/>
              </a:rPr>
              <a:t>ecom@atol.ru</a:t>
            </a:r>
            <a:r>
              <a:rPr lang="en-US" sz="1346" dirty="0"/>
              <a:t> – </a:t>
            </a:r>
            <a:r>
              <a:rPr lang="ru-RU" sz="1346" dirty="0"/>
              <a:t>вопросы по интеграции с сервисом, технические вопросы</a:t>
            </a:r>
            <a:endParaRPr lang="en-US" sz="1346" dirty="0"/>
          </a:p>
          <a:p>
            <a:endParaRPr lang="ru-RU" sz="1346" dirty="0"/>
          </a:p>
          <a:p>
            <a:r>
              <a:rPr lang="en-US" sz="1346" dirty="0">
                <a:hlinkClick r:id="rId3"/>
              </a:rPr>
              <a:t>www.online.atol.ru</a:t>
            </a:r>
            <a:r>
              <a:rPr lang="en-US" sz="1346" dirty="0"/>
              <a:t>  - </a:t>
            </a:r>
            <a:r>
              <a:rPr lang="ru-RU" sz="1346" dirty="0"/>
              <a:t>подробнее о сервисе, вход в личный кабинет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57550" y="1371600"/>
            <a:ext cx="5743218" cy="27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35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3"/>
          <p:cNvSpPr>
            <a:spLocks noGrp="1"/>
          </p:cNvSpPr>
          <p:nvPr>
            <p:ph idx="4294967295"/>
          </p:nvPr>
        </p:nvSpPr>
        <p:spPr>
          <a:xfrm>
            <a:off x="1368028" y="1142063"/>
            <a:ext cx="63186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ED1B2F"/>
                </a:solidFill>
              </a:rPr>
              <a:t>15 лет </a:t>
            </a:r>
            <a:r>
              <a:rPr lang="ru-RU" sz="1800" dirty="0"/>
              <a:t>АТОЛ делает бизнес отечественных предприятий торговли прибыльным, надежным и управляемым за счет качественных решений для автоматизации</a:t>
            </a:r>
          </a:p>
        </p:txBody>
      </p:sp>
      <p:sp>
        <p:nvSpPr>
          <p:cNvPr id="37" name="Содержимое 9"/>
          <p:cNvSpPr txBox="1">
            <a:spLocks/>
          </p:cNvSpPr>
          <p:nvPr/>
        </p:nvSpPr>
        <p:spPr>
          <a:xfrm>
            <a:off x="5405719" y="2489051"/>
            <a:ext cx="1448036" cy="250553"/>
          </a:xfrm>
          <a:prstGeom prst="rect">
            <a:avLst/>
          </a:prstGeom>
        </p:spPr>
        <p:txBody>
          <a:bodyPr vert="horz" lIns="55721" tIns="27861" rIns="55721" bIns="27861" rtlCol="0">
            <a:noAutofit/>
          </a:bodyPr>
          <a:lstStyle/>
          <a:p>
            <a:r>
              <a:rPr lang="ru-RU" sz="1500" kern="0" dirty="0">
                <a:solidFill>
                  <a:sysClr val="windowText" lastClr="000000"/>
                </a:solidFill>
              </a:rPr>
              <a:t>Производство</a:t>
            </a:r>
          </a:p>
        </p:txBody>
      </p:sp>
      <p:sp>
        <p:nvSpPr>
          <p:cNvPr id="38" name="Содержимое 9"/>
          <p:cNvSpPr txBox="1">
            <a:spLocks/>
          </p:cNvSpPr>
          <p:nvPr/>
        </p:nvSpPr>
        <p:spPr>
          <a:xfrm>
            <a:off x="2685106" y="2426474"/>
            <a:ext cx="1360337" cy="282476"/>
          </a:xfrm>
          <a:prstGeom prst="rect">
            <a:avLst/>
          </a:prstGeom>
        </p:spPr>
        <p:txBody>
          <a:bodyPr vert="horz" lIns="55721" tIns="27861" rIns="55721" bIns="27861" rtlCol="0">
            <a:noAutofit/>
          </a:bodyPr>
          <a:lstStyle/>
          <a:p>
            <a:r>
              <a:rPr lang="ru-RU" sz="1500" kern="0" dirty="0">
                <a:solidFill>
                  <a:sysClr val="windowText" lastClr="000000"/>
                </a:solidFill>
              </a:rPr>
              <a:t>Разработка</a:t>
            </a:r>
          </a:p>
        </p:txBody>
      </p:sp>
      <p:sp>
        <p:nvSpPr>
          <p:cNvPr id="39" name="Содержимое 9"/>
          <p:cNvSpPr txBox="1">
            <a:spLocks/>
          </p:cNvSpPr>
          <p:nvPr/>
        </p:nvSpPr>
        <p:spPr>
          <a:xfrm>
            <a:off x="2685104" y="2995694"/>
            <a:ext cx="1491977" cy="283444"/>
          </a:xfrm>
          <a:prstGeom prst="rect">
            <a:avLst/>
          </a:prstGeom>
        </p:spPr>
        <p:txBody>
          <a:bodyPr vert="horz" lIns="55721" tIns="27861" rIns="55721" bIns="27861" rtlCol="0">
            <a:noAutofit/>
          </a:bodyPr>
          <a:lstStyle/>
          <a:p>
            <a:r>
              <a:rPr lang="ru-RU" sz="1500" kern="0" dirty="0">
                <a:solidFill>
                  <a:sysClr val="windowText" lastClr="000000"/>
                </a:solidFill>
              </a:rPr>
              <a:t>Дистрибьюция</a:t>
            </a:r>
          </a:p>
        </p:txBody>
      </p:sp>
      <p:sp>
        <p:nvSpPr>
          <p:cNvPr id="40" name="Содержимое 9"/>
          <p:cNvSpPr txBox="1">
            <a:spLocks/>
          </p:cNvSpPr>
          <p:nvPr/>
        </p:nvSpPr>
        <p:spPr>
          <a:xfrm>
            <a:off x="5444551" y="3018030"/>
            <a:ext cx="1409204" cy="283444"/>
          </a:xfrm>
          <a:prstGeom prst="rect">
            <a:avLst/>
          </a:prstGeom>
        </p:spPr>
        <p:txBody>
          <a:bodyPr vert="horz" lIns="55721" tIns="27861" rIns="55721" bIns="27861" rtlCol="0">
            <a:noAutofit/>
          </a:bodyPr>
          <a:lstStyle/>
          <a:p>
            <a:pPr>
              <a:defRPr/>
            </a:pPr>
            <a:r>
              <a:rPr lang="ru-RU" sz="1500" kern="0" dirty="0">
                <a:solidFill>
                  <a:sysClr val="windowText" lastClr="000000"/>
                </a:solidFill>
                <a:latin typeface="+mj-lt"/>
              </a:rPr>
              <a:t>Поддержка</a:t>
            </a:r>
          </a:p>
        </p:txBody>
      </p:sp>
      <p:grpSp>
        <p:nvGrpSpPr>
          <p:cNvPr id="41" name="Группа 2"/>
          <p:cNvGrpSpPr/>
          <p:nvPr/>
        </p:nvGrpSpPr>
        <p:grpSpPr>
          <a:xfrm>
            <a:off x="4912077" y="2428473"/>
            <a:ext cx="412425" cy="412425"/>
            <a:chOff x="5028481" y="2767180"/>
            <a:chExt cx="676800" cy="676800"/>
          </a:xfrm>
        </p:grpSpPr>
        <p:sp>
          <p:nvSpPr>
            <p:cNvPr id="42" name="Shape 691"/>
            <p:cNvSpPr/>
            <p:nvPr/>
          </p:nvSpPr>
          <p:spPr>
            <a:xfrm>
              <a:off x="5028481" y="2767180"/>
              <a:ext cx="676800" cy="67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ED1B2F"/>
            </a:solidFill>
            <a:ln w="12700" cap="flat">
              <a:noFill/>
              <a:miter lim="400000"/>
            </a:ln>
            <a:effectLst/>
          </p:spPr>
          <p:txBody>
            <a:bodyPr wrap="square" lIns="23217" tIns="23217" rIns="23217" bIns="23217" numCol="1" anchor="ctr">
              <a:noAutofit/>
            </a:bodyPr>
            <a:lstStyle/>
            <a:p>
              <a:pPr defTabSz="13927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1829">
                <a:latin typeface="Calibri" pitchFamily="34" charset="0"/>
              </a:endParaRPr>
            </a:p>
          </p:txBody>
        </p:sp>
        <p:sp>
          <p:nvSpPr>
            <p:cNvPr id="43" name="Shape 692"/>
            <p:cNvSpPr/>
            <p:nvPr/>
          </p:nvSpPr>
          <p:spPr>
            <a:xfrm>
              <a:off x="5200360" y="2957409"/>
              <a:ext cx="324000" cy="32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6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3217" tIns="23217" rIns="23217" bIns="23217" numCol="1" anchor="ctr">
              <a:noAutofit/>
            </a:bodyPr>
            <a:lstStyle/>
            <a:p>
              <a:pPr defTabSz="13927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1829">
                <a:latin typeface="Calibri" pitchFamily="34" charset="0"/>
              </a:endParaRPr>
            </a:p>
          </p:txBody>
        </p:sp>
      </p:grpSp>
      <p:grpSp>
        <p:nvGrpSpPr>
          <p:cNvPr id="44" name="Группа 3"/>
          <p:cNvGrpSpPr/>
          <p:nvPr/>
        </p:nvGrpSpPr>
        <p:grpSpPr>
          <a:xfrm>
            <a:off x="2246367" y="2901409"/>
            <a:ext cx="412425" cy="412425"/>
            <a:chOff x="7416857" y="2917273"/>
            <a:chExt cx="676800" cy="676800"/>
          </a:xfrm>
        </p:grpSpPr>
        <p:sp>
          <p:nvSpPr>
            <p:cNvPr id="45" name="Shape 685"/>
            <p:cNvSpPr/>
            <p:nvPr/>
          </p:nvSpPr>
          <p:spPr>
            <a:xfrm>
              <a:off x="7416857" y="2917273"/>
              <a:ext cx="676800" cy="67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ED1B2F"/>
            </a:solidFill>
            <a:ln w="12700" cap="flat">
              <a:noFill/>
              <a:miter lim="400000"/>
            </a:ln>
            <a:effectLst/>
          </p:spPr>
          <p:txBody>
            <a:bodyPr wrap="square" lIns="23217" tIns="23217" rIns="23217" bIns="23217" numCol="1" anchor="ctr">
              <a:noAutofit/>
            </a:bodyPr>
            <a:lstStyle/>
            <a:p>
              <a:pPr defTabSz="13927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1829">
                <a:latin typeface="Calibri" pitchFamily="34" charset="0"/>
              </a:endParaRPr>
            </a:p>
          </p:txBody>
        </p:sp>
        <p:sp>
          <p:nvSpPr>
            <p:cNvPr id="46" name="Shape 686"/>
            <p:cNvSpPr/>
            <p:nvPr/>
          </p:nvSpPr>
          <p:spPr>
            <a:xfrm>
              <a:off x="7546756" y="3084846"/>
              <a:ext cx="452900" cy="33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23217" tIns="23217" rIns="23217" bIns="23217" numCol="1" anchor="ctr">
              <a:noAutofit/>
            </a:bodyPr>
            <a:lstStyle/>
            <a:p>
              <a:pPr defTabSz="13927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1829">
                <a:latin typeface="Calibri" pitchFamily="34" charset="0"/>
              </a:endParaRPr>
            </a:p>
          </p:txBody>
        </p:sp>
      </p:grpSp>
      <p:grpSp>
        <p:nvGrpSpPr>
          <p:cNvPr id="47" name="Группа 1"/>
          <p:cNvGrpSpPr/>
          <p:nvPr/>
        </p:nvGrpSpPr>
        <p:grpSpPr>
          <a:xfrm>
            <a:off x="2246367" y="2374823"/>
            <a:ext cx="412425" cy="412513"/>
            <a:chOff x="2748115" y="2828778"/>
            <a:chExt cx="686921" cy="676944"/>
          </a:xfrm>
        </p:grpSpPr>
        <p:sp>
          <p:nvSpPr>
            <p:cNvPr id="48" name="Oval 13"/>
            <p:cNvSpPr/>
            <p:nvPr/>
          </p:nvSpPr>
          <p:spPr>
            <a:xfrm>
              <a:off x="2748115" y="2828778"/>
              <a:ext cx="686921" cy="676944"/>
            </a:xfrm>
            <a:prstGeom prst="ellipse">
              <a:avLst/>
            </a:prstGeom>
            <a:solidFill>
              <a:srgbClr val="ED1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97">
                <a:latin typeface="Calibri" pitchFamily="34" charset="0"/>
              </a:endParaRPr>
            </a:p>
          </p:txBody>
        </p:sp>
        <p:grpSp>
          <p:nvGrpSpPr>
            <p:cNvPr id="49" name="Group 31"/>
            <p:cNvGrpSpPr/>
            <p:nvPr/>
          </p:nvGrpSpPr>
          <p:grpSpPr>
            <a:xfrm>
              <a:off x="2952082" y="3007311"/>
              <a:ext cx="278988" cy="376787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50" name="AutoShape 113"/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609" tIns="11609" rIns="11609" bIns="11609" anchor="ctr"/>
              <a:lstStyle/>
              <a:p>
                <a:pPr algn="ctr" defTabSz="13930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1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Gill Sans" charset="0"/>
                </a:endParaRPr>
              </a:p>
            </p:txBody>
          </p:sp>
          <p:sp>
            <p:nvSpPr>
              <p:cNvPr id="51" name="AutoShape 114"/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609" tIns="11609" rIns="11609" bIns="11609" anchor="ctr"/>
              <a:lstStyle/>
              <a:p>
                <a:pPr algn="ctr" defTabSz="139304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14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52" name="Группа 5"/>
          <p:cNvGrpSpPr/>
          <p:nvPr/>
        </p:nvGrpSpPr>
        <p:grpSpPr>
          <a:xfrm>
            <a:off x="4912077" y="2971634"/>
            <a:ext cx="412425" cy="412425"/>
            <a:chOff x="5724128" y="4082434"/>
            <a:chExt cx="676800" cy="676800"/>
          </a:xfrm>
        </p:grpSpPr>
        <p:sp>
          <p:nvSpPr>
            <p:cNvPr id="53" name="Shape 691"/>
            <p:cNvSpPr/>
            <p:nvPr/>
          </p:nvSpPr>
          <p:spPr>
            <a:xfrm>
              <a:off x="5724128" y="4082434"/>
              <a:ext cx="676800" cy="67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ED1B2F"/>
            </a:solidFill>
            <a:ln w="12700" cap="flat">
              <a:noFill/>
              <a:miter lim="400000"/>
            </a:ln>
            <a:effectLst/>
          </p:spPr>
          <p:txBody>
            <a:bodyPr wrap="square" lIns="23217" tIns="23217" rIns="23217" bIns="23217" numCol="1" anchor="ctr">
              <a:noAutofit/>
            </a:bodyPr>
            <a:lstStyle/>
            <a:p>
              <a:pPr defTabSz="13927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1829">
                <a:latin typeface="Calibri" pitchFamily="34" charset="0"/>
              </a:endParaRPr>
            </a:p>
          </p:txBody>
        </p:sp>
        <p:grpSp>
          <p:nvGrpSpPr>
            <p:cNvPr id="54" name="Group 174"/>
            <p:cNvGrpSpPr/>
            <p:nvPr/>
          </p:nvGrpSpPr>
          <p:grpSpPr>
            <a:xfrm>
              <a:off x="5934498" y="4307920"/>
              <a:ext cx="256059" cy="238767"/>
              <a:chOff x="7908311" y="2282136"/>
              <a:chExt cx="295275" cy="275336"/>
            </a:xfrm>
            <a:solidFill>
              <a:schemeClr val="bg1"/>
            </a:solidFill>
          </p:grpSpPr>
          <p:sp>
            <p:nvSpPr>
              <p:cNvPr id="55" name="Shape 343"/>
              <p:cNvSpPr/>
              <p:nvPr/>
            </p:nvSpPr>
            <p:spPr>
              <a:xfrm>
                <a:off x="7927261" y="2282136"/>
                <a:ext cx="79052" cy="7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3782" y="21600"/>
                      <a:pt x="16326" y="20546"/>
                      <a:pt x="18434" y="18437"/>
                    </a:cubicBezTo>
                    <a:cubicBezTo>
                      <a:pt x="20546" y="16328"/>
                      <a:pt x="21600" y="13782"/>
                      <a:pt x="21600" y="10801"/>
                    </a:cubicBezTo>
                    <a:cubicBezTo>
                      <a:pt x="21600" y="7820"/>
                      <a:pt x="20546" y="5274"/>
                      <a:pt x="18434" y="3166"/>
                    </a:cubicBezTo>
                    <a:cubicBezTo>
                      <a:pt x="16326" y="1054"/>
                      <a:pt x="13782" y="0"/>
                      <a:pt x="10799" y="0"/>
                    </a:cubicBezTo>
                    <a:cubicBezTo>
                      <a:pt x="7818" y="0"/>
                      <a:pt x="5274" y="1054"/>
                      <a:pt x="3163" y="3166"/>
                    </a:cubicBezTo>
                    <a:cubicBezTo>
                      <a:pt x="1054" y="5274"/>
                      <a:pt x="0" y="7818"/>
                      <a:pt x="0" y="10801"/>
                    </a:cubicBezTo>
                    <a:cubicBezTo>
                      <a:pt x="0" y="13782"/>
                      <a:pt x="1054" y="16328"/>
                      <a:pt x="3163" y="18437"/>
                    </a:cubicBezTo>
                    <a:cubicBezTo>
                      <a:pt x="5274" y="20546"/>
                      <a:pt x="7818" y="21600"/>
                      <a:pt x="10799" y="21600"/>
                    </a:cubicBezTo>
                    <a:cubicBezTo>
                      <a:pt x="10799" y="21600"/>
                      <a:pt x="10799" y="21600"/>
                      <a:pt x="107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6" name="Shape 344"/>
              <p:cNvSpPr/>
              <p:nvPr/>
            </p:nvSpPr>
            <p:spPr>
              <a:xfrm>
                <a:off x="7995959" y="2320037"/>
                <a:ext cx="118573" cy="118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Shape 345"/>
              <p:cNvSpPr/>
              <p:nvPr/>
            </p:nvSpPr>
            <p:spPr>
              <a:xfrm>
                <a:off x="8104926" y="2282136"/>
                <a:ext cx="79052" cy="7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21600"/>
                    </a:moveTo>
                    <a:cubicBezTo>
                      <a:pt x="13780" y="21600"/>
                      <a:pt x="16326" y="20546"/>
                      <a:pt x="18434" y="18437"/>
                    </a:cubicBezTo>
                    <a:cubicBezTo>
                      <a:pt x="20546" y="16328"/>
                      <a:pt x="21600" y="13782"/>
                      <a:pt x="21600" y="10801"/>
                    </a:cubicBezTo>
                    <a:cubicBezTo>
                      <a:pt x="21600" y="7820"/>
                      <a:pt x="20546" y="5274"/>
                      <a:pt x="18434" y="3166"/>
                    </a:cubicBezTo>
                    <a:cubicBezTo>
                      <a:pt x="16326" y="1054"/>
                      <a:pt x="13780" y="0"/>
                      <a:pt x="10799" y="0"/>
                    </a:cubicBezTo>
                    <a:cubicBezTo>
                      <a:pt x="7818" y="0"/>
                      <a:pt x="5272" y="1054"/>
                      <a:pt x="3163" y="3166"/>
                    </a:cubicBezTo>
                    <a:cubicBezTo>
                      <a:pt x="1054" y="5274"/>
                      <a:pt x="0" y="7818"/>
                      <a:pt x="0" y="10801"/>
                    </a:cubicBezTo>
                    <a:cubicBezTo>
                      <a:pt x="0" y="13782"/>
                      <a:pt x="1054" y="16328"/>
                      <a:pt x="3163" y="18437"/>
                    </a:cubicBezTo>
                    <a:cubicBezTo>
                      <a:pt x="5272" y="20546"/>
                      <a:pt x="7818" y="21600"/>
                      <a:pt x="10799" y="21600"/>
                    </a:cubicBezTo>
                    <a:cubicBezTo>
                      <a:pt x="10799" y="21600"/>
                      <a:pt x="10799" y="21600"/>
                      <a:pt x="10799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Shape 346"/>
              <p:cNvSpPr/>
              <p:nvPr/>
            </p:nvSpPr>
            <p:spPr>
              <a:xfrm>
                <a:off x="8112033" y="2360308"/>
                <a:ext cx="91553" cy="79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600" extrusionOk="0">
                    <a:moveTo>
                      <a:pt x="17081" y="0"/>
                    </a:moveTo>
                    <a:cubicBezTo>
                      <a:pt x="16937" y="0"/>
                      <a:pt x="16409" y="296"/>
                      <a:pt x="15499" y="887"/>
                    </a:cubicBezTo>
                    <a:cubicBezTo>
                      <a:pt x="14588" y="1479"/>
                      <a:pt x="13403" y="2076"/>
                      <a:pt x="11947" y="2680"/>
                    </a:cubicBezTo>
                    <a:cubicBezTo>
                      <a:pt x="10491" y="3284"/>
                      <a:pt x="9046" y="3587"/>
                      <a:pt x="7612" y="3587"/>
                    </a:cubicBezTo>
                    <a:cubicBezTo>
                      <a:pt x="5986" y="3587"/>
                      <a:pt x="4372" y="3264"/>
                      <a:pt x="2768" y="2617"/>
                    </a:cubicBezTo>
                    <a:cubicBezTo>
                      <a:pt x="2890" y="3656"/>
                      <a:pt x="2951" y="4586"/>
                      <a:pt x="2951" y="5400"/>
                    </a:cubicBezTo>
                    <a:cubicBezTo>
                      <a:pt x="2951" y="9308"/>
                      <a:pt x="1967" y="12908"/>
                      <a:pt x="0" y="16200"/>
                    </a:cubicBezTo>
                    <a:cubicBezTo>
                      <a:pt x="3934" y="16339"/>
                      <a:pt x="7151" y="18138"/>
                      <a:pt x="9653" y="21600"/>
                    </a:cubicBezTo>
                    <a:lnTo>
                      <a:pt x="14534" y="21600"/>
                    </a:lnTo>
                    <a:cubicBezTo>
                      <a:pt x="16525" y="21600"/>
                      <a:pt x="18199" y="21028"/>
                      <a:pt x="19559" y="19890"/>
                    </a:cubicBezTo>
                    <a:cubicBezTo>
                      <a:pt x="20919" y="18751"/>
                      <a:pt x="21598" y="17085"/>
                      <a:pt x="21598" y="14890"/>
                    </a:cubicBezTo>
                    <a:cubicBezTo>
                      <a:pt x="21600" y="4965"/>
                      <a:pt x="20094" y="0"/>
                      <a:pt x="17081" y="0"/>
                    </a:cubicBezTo>
                    <a:cubicBezTo>
                      <a:pt x="17081" y="0"/>
                      <a:pt x="17081" y="0"/>
                      <a:pt x="17081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Shape 347"/>
              <p:cNvSpPr/>
              <p:nvPr/>
            </p:nvSpPr>
            <p:spPr>
              <a:xfrm>
                <a:off x="7948582" y="2429005"/>
                <a:ext cx="217390" cy="128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60" name="Shape 348"/>
              <p:cNvSpPr/>
              <p:nvPr/>
            </p:nvSpPr>
            <p:spPr>
              <a:xfrm>
                <a:off x="7908311" y="2360308"/>
                <a:ext cx="91562" cy="790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202"/>
                    </a:moveTo>
                    <a:cubicBezTo>
                      <a:pt x="19631" y="12910"/>
                      <a:pt x="18649" y="9310"/>
                      <a:pt x="18649" y="5401"/>
                    </a:cubicBezTo>
                    <a:cubicBezTo>
                      <a:pt x="18649" y="4586"/>
                      <a:pt x="18710" y="3659"/>
                      <a:pt x="18832" y="2617"/>
                    </a:cubicBezTo>
                    <a:cubicBezTo>
                      <a:pt x="17228" y="3264"/>
                      <a:pt x="15614" y="3588"/>
                      <a:pt x="13986" y="3588"/>
                    </a:cubicBezTo>
                    <a:cubicBezTo>
                      <a:pt x="12554" y="3588"/>
                      <a:pt x="11109" y="3284"/>
                      <a:pt x="9653" y="2680"/>
                    </a:cubicBezTo>
                    <a:cubicBezTo>
                      <a:pt x="8197" y="2076"/>
                      <a:pt x="7012" y="1479"/>
                      <a:pt x="6101" y="887"/>
                    </a:cubicBezTo>
                    <a:cubicBezTo>
                      <a:pt x="5191" y="296"/>
                      <a:pt x="4663" y="0"/>
                      <a:pt x="4516" y="0"/>
                    </a:cubicBezTo>
                    <a:cubicBezTo>
                      <a:pt x="1506" y="0"/>
                      <a:pt x="0" y="4966"/>
                      <a:pt x="0" y="14892"/>
                    </a:cubicBezTo>
                    <a:cubicBezTo>
                      <a:pt x="0" y="17087"/>
                      <a:pt x="681" y="18753"/>
                      <a:pt x="2039" y="19893"/>
                    </a:cubicBezTo>
                    <a:cubicBezTo>
                      <a:pt x="3399" y="21030"/>
                      <a:pt x="5075" y="21600"/>
                      <a:pt x="7066" y="21600"/>
                    </a:cubicBezTo>
                    <a:lnTo>
                      <a:pt x="11947" y="21600"/>
                    </a:lnTo>
                    <a:cubicBezTo>
                      <a:pt x="14449" y="18141"/>
                      <a:pt x="17664" y="16341"/>
                      <a:pt x="21600" y="16202"/>
                    </a:cubicBezTo>
                    <a:cubicBezTo>
                      <a:pt x="21600" y="16202"/>
                      <a:pt x="21600" y="16202"/>
                      <a:pt x="21600" y="1620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3217" tIns="23217" rIns="23217" bIns="23217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195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pic>
        <p:nvPicPr>
          <p:cNvPr id="61" name="Picture 3" descr="X:\Фотобанк\склад\shutterstock_5148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9484" y="3642951"/>
            <a:ext cx="1316397" cy="877598"/>
          </a:xfrm>
          <a:prstGeom prst="rect">
            <a:avLst/>
          </a:prstGeom>
          <a:noFill/>
        </p:spPr>
      </p:pic>
      <p:pic>
        <p:nvPicPr>
          <p:cNvPr id="62" name="Picture 3" descr="C:\Users\ryumina\Downloads\shutterstock_136149359.jpg"/>
          <p:cNvPicPr>
            <a:picLocks noChangeAspect="1" noChangeArrowheads="1"/>
          </p:cNvPicPr>
          <p:nvPr/>
        </p:nvPicPr>
        <p:blipFill>
          <a:blip r:embed="rId4" cstate="print"/>
          <a:srcRect t="6822" r="4548"/>
          <a:stretch>
            <a:fillRect/>
          </a:stretch>
        </p:blipFill>
        <p:spPr bwMode="auto">
          <a:xfrm>
            <a:off x="1851448" y="3642952"/>
            <a:ext cx="1348463" cy="877598"/>
          </a:xfrm>
          <a:prstGeom prst="rect">
            <a:avLst/>
          </a:prstGeom>
          <a:noFill/>
        </p:spPr>
      </p:pic>
      <p:pic>
        <p:nvPicPr>
          <p:cNvPr id="63" name="Picture 4" descr="C:\Users\v.kudenkova\Desktop\для-инфописьма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5272" y="3642950"/>
            <a:ext cx="1316395" cy="881985"/>
          </a:xfrm>
          <a:prstGeom prst="rect">
            <a:avLst/>
          </a:prstGeom>
          <a:noFill/>
        </p:spPr>
      </p:pic>
      <p:pic>
        <p:nvPicPr>
          <p:cNvPr id="64" name="Picture 3" descr="U:\ФОТОАРХИВ\ФОТО_МЕРОПРИЯТИЯ\2013-10-24 Сервисный центр АТОЛ\IMG_0503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1241" y="3640597"/>
            <a:ext cx="1149992" cy="862454"/>
          </a:xfrm>
          <a:prstGeom prst="rect">
            <a:avLst/>
          </a:prstGeom>
          <a:noFill/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304800" y="261990"/>
            <a:ext cx="6781800" cy="51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Компания </a:t>
            </a:r>
            <a:r>
              <a:rPr lang="ru-RU" sz="2400" dirty="0">
                <a:solidFill>
                  <a:srgbClr val="ED1B2F"/>
                </a:solidFill>
              </a:rPr>
              <a:t>АТОЛ</a:t>
            </a:r>
          </a:p>
        </p:txBody>
      </p:sp>
    </p:spTree>
    <p:extLst>
      <p:ext uri="{BB962C8B-B14F-4D97-AF65-F5344CB8AC3E}">
        <p14:creationId xmlns:p14="http://schemas.microsoft.com/office/powerpoint/2010/main" xmlns="" val="364608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51" y="273597"/>
            <a:ext cx="9150351" cy="47384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FF"/>
                </a:solidFill>
              </a:rPr>
              <a:t>Добро пожаловать в новую эру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0550" y="1097145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FF"/>
                </a:solidFill>
              </a:rPr>
              <a:t>Подключайтесь к АТОЛ Онлайн уже сегодня! </a:t>
            </a:r>
          </a:p>
          <a:p>
            <a:pPr algn="ctr"/>
            <a:r>
              <a:rPr lang="ru-RU" sz="2400" dirty="0">
                <a:solidFill>
                  <a:srgbClr val="FFFFFF"/>
                </a:solidFill>
              </a:rPr>
              <a:t>Всего несколько шагов, и ваш интернет-магазин готов к работе в соответствии 54-ФЗ! </a:t>
            </a:r>
          </a:p>
        </p:txBody>
      </p:sp>
    </p:spTree>
    <p:extLst>
      <p:ext uri="{BB962C8B-B14F-4D97-AF65-F5344CB8AC3E}">
        <p14:creationId xmlns:p14="http://schemas.microsoft.com/office/powerpoint/2010/main" xmlns="" val="17016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Анонс: совместное решение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485900"/>
            <a:ext cx="6934200" cy="1935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скором времени мы представим совместное решение с ТКП </a:t>
            </a:r>
          </a:p>
          <a:p>
            <a:endParaRPr lang="ru-RU" dirty="0" smtClean="0"/>
          </a:p>
          <a:p>
            <a:r>
              <a:rPr lang="ru-RU" dirty="0" smtClean="0"/>
              <a:t>Д</a:t>
            </a:r>
            <a:r>
              <a:rPr lang="ru-RU" dirty="0" smtClean="0"/>
              <a:t>ля агентской сети Системы взаиморасчетов на воздушном транспорте (СВВТ) в рамках разрабатываемой партнерской программы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682" y="3361209"/>
            <a:ext cx="2178343" cy="1383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Ценовое предложение</a:t>
            </a:r>
            <a:endParaRPr lang="en-US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57250" y="0"/>
            <a:ext cx="5651500" cy="571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667" dirty="0">
              <a:solidFill>
                <a:srgbClr val="FF0000"/>
              </a:solidFill>
            </a:endParaRPr>
          </a:p>
        </p:txBody>
      </p:sp>
      <p:pic>
        <p:nvPicPr>
          <p:cNvPr id="5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50" y="1443909"/>
            <a:ext cx="1140883" cy="1180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394" y="2676772"/>
            <a:ext cx="1090154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25Ф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5163" y="4683075"/>
            <a:ext cx="1094821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77Ф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0094" y="2138834"/>
            <a:ext cx="168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3</a:t>
            </a:r>
            <a:r>
              <a:rPr lang="en-US" sz="2000" b="1" dirty="0">
                <a:solidFill>
                  <a:srgbClr val="ED1B2F"/>
                </a:solidFill>
              </a:rPr>
              <a:t>2</a:t>
            </a:r>
            <a:r>
              <a:rPr lang="ru-RU" sz="2000" b="1" dirty="0">
                <a:solidFill>
                  <a:srgbClr val="ED1B2F"/>
                </a:solidFill>
              </a:rPr>
              <a:t> 000 р.</a:t>
            </a:r>
            <a:endParaRPr lang="ru-RU" sz="2000" b="1" dirty="0">
              <a:solidFill>
                <a:srgbClr val="ED1B2F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8216" y="4198863"/>
            <a:ext cx="1622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от 36 000 р.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50" y="916460"/>
            <a:ext cx="2736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Высокий сегмент: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775" y="908285"/>
            <a:ext cx="288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сегмент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pic>
        <p:nvPicPr>
          <p:cNvPr id="18" name="Picture 2" descr="http://xn----8sbemold0aasmcgae9m.xn--p1ai/assets/images/.th/_th2dc4aa805a5630a30c332e766bb48d7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3775" y="1594305"/>
            <a:ext cx="1780710" cy="99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053489" y="2607252"/>
            <a:ext cx="213064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</a:t>
            </a:r>
            <a:r>
              <a:rPr lang="en-US" sz="1667" b="1" dirty="0" err="1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FPrint</a:t>
            </a:r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</a:t>
            </a:r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ПТК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3100" y="2116905"/>
            <a:ext cx="17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3</a:t>
            </a:r>
            <a:r>
              <a:rPr lang="en-US" sz="2000" b="1" dirty="0">
                <a:solidFill>
                  <a:srgbClr val="ED1B2F"/>
                </a:solidFill>
              </a:rPr>
              <a:t>3</a:t>
            </a:r>
            <a:r>
              <a:rPr lang="ru-RU" sz="2000" b="1" dirty="0">
                <a:solidFill>
                  <a:srgbClr val="ED1B2F"/>
                </a:solidFill>
              </a:rPr>
              <a:t> 000 р.</a:t>
            </a:r>
            <a:endParaRPr lang="ru-RU" sz="2000" b="1" dirty="0">
              <a:solidFill>
                <a:srgbClr val="ED1B2F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29" name="Picture 8" descr="http://www.rosich.ru/shop/0000/364/Atol-F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2" t="3794" r="11634" b="6670"/>
          <a:stretch/>
        </p:blipFill>
        <p:spPr bwMode="auto">
          <a:xfrm>
            <a:off x="4426694" y="3231484"/>
            <a:ext cx="2260182" cy="152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01921" y="4683075"/>
            <a:ext cx="146136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55Ф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84463" y="4205644"/>
            <a:ext cx="1615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от 30 800 р.</a:t>
            </a:r>
          </a:p>
        </p:txBody>
      </p:sp>
    </p:spTree>
    <p:extLst>
      <p:ext uri="{BB962C8B-B14F-4D97-AF65-F5344CB8AC3E}">
        <p14:creationId xmlns:p14="http://schemas.microsoft.com/office/powerpoint/2010/main" xmlns="" val="20180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Ценовое предложение</a:t>
            </a:r>
            <a:endParaRPr lang="en-US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857250" y="0"/>
            <a:ext cx="5651500" cy="571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667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1" y="4610807"/>
            <a:ext cx="1460499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90Ф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79708" y="4614732"/>
            <a:ext cx="2160720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11Ф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5444" y="4610807"/>
            <a:ext cx="2217131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АТОЛ 30Ф </a:t>
            </a:r>
          </a:p>
        </p:txBody>
      </p:sp>
      <p:pic>
        <p:nvPicPr>
          <p:cNvPr id="22" name="Picture 4" descr="W:\Папки_отделов\УКТ\Внутренние\Маркетинг\Фотографии FPrint\FPrint-11ПТК\mini\FR-001_уменьш рам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1" y="2991149"/>
            <a:ext cx="2833774" cy="1416888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3229" y="2960210"/>
            <a:ext cx="1680143" cy="14016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23238" y="1647279"/>
            <a:ext cx="1891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2</a:t>
            </a:r>
            <a:r>
              <a:rPr lang="en-US" sz="2000" b="1" dirty="0">
                <a:solidFill>
                  <a:srgbClr val="ED1B2F"/>
                </a:solidFill>
              </a:rPr>
              <a:t>0</a:t>
            </a:r>
            <a:r>
              <a:rPr lang="ru-RU" sz="2000" b="1" dirty="0">
                <a:solidFill>
                  <a:srgbClr val="ED1B2F"/>
                </a:solidFill>
              </a:rPr>
              <a:t> </a:t>
            </a:r>
            <a:r>
              <a:rPr lang="en-US" sz="2000" b="1" dirty="0">
                <a:solidFill>
                  <a:srgbClr val="ED1B2F"/>
                </a:solidFill>
              </a:rPr>
              <a:t>4</a:t>
            </a:r>
            <a:r>
              <a:rPr lang="ru-RU" sz="2000" b="1" dirty="0">
                <a:solidFill>
                  <a:srgbClr val="ED1B2F"/>
                </a:solidFill>
              </a:rPr>
              <a:t>00 р. </a:t>
            </a:r>
            <a:endParaRPr lang="ru-RU" sz="2000" b="1" dirty="0">
              <a:solidFill>
                <a:srgbClr val="ED1B2F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110" y="1647279"/>
            <a:ext cx="2217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ED1B2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2000" b="1" dirty="0">
                <a:solidFill>
                  <a:srgbClr val="ED1B2F"/>
                </a:solidFill>
              </a:rPr>
              <a:t>от 17 900 р.</a:t>
            </a:r>
            <a:endParaRPr lang="ru-RU" sz="2000" b="1" dirty="0">
              <a:solidFill>
                <a:srgbClr val="ED1B2F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9280" y="1647279"/>
            <a:ext cx="216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2</a:t>
            </a:r>
            <a:r>
              <a:rPr lang="en-US" sz="2000" b="1" dirty="0">
                <a:solidFill>
                  <a:srgbClr val="ED1B2F"/>
                </a:solidFill>
              </a:rPr>
              <a:t>4</a:t>
            </a:r>
            <a:r>
              <a:rPr lang="ru-RU" sz="2000" b="1" dirty="0">
                <a:solidFill>
                  <a:srgbClr val="ED1B2F"/>
                </a:solidFill>
              </a:rPr>
              <a:t> 300 р.</a:t>
            </a:r>
            <a:endParaRPr lang="ru-RU" sz="2000" b="1" dirty="0">
              <a:solidFill>
                <a:srgbClr val="ED1B2F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3" name="Picture 2" descr="http://www.atol.ru/files/1132/1325/h_96f30dc77d14dfc8bc888d09fe502e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777283">
            <a:off x="201272" y="2309935"/>
            <a:ext cx="2989049" cy="19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57250" y="916460"/>
            <a:ext cx="415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Низкий сегмент:</a:t>
            </a:r>
          </a:p>
        </p:txBody>
      </p:sp>
    </p:spTree>
    <p:extLst>
      <p:ext uri="{BB962C8B-B14F-4D97-AF65-F5344CB8AC3E}">
        <p14:creationId xmlns:p14="http://schemas.microsoft.com/office/powerpoint/2010/main" xmlns="" val="2199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6"/>
          <p:cNvGrpSpPr>
            <a:grpSpLocks/>
          </p:cNvGrpSpPr>
          <p:nvPr/>
        </p:nvGrpSpPr>
        <p:grpSpPr bwMode="auto">
          <a:xfrm>
            <a:off x="962662" y="2245118"/>
            <a:ext cx="1750540" cy="2244887"/>
            <a:chOff x="5220072" y="1844824"/>
            <a:chExt cx="3319709" cy="4433412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1844824"/>
              <a:ext cx="3319709" cy="381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1"/>
            <p:cNvSpPr txBox="1">
              <a:spLocks noChangeArrowheads="1"/>
            </p:cNvSpPr>
            <p:nvPr/>
          </p:nvSpPr>
          <p:spPr bwMode="auto">
            <a:xfrm>
              <a:off x="5436096" y="5589239"/>
              <a:ext cx="2088232" cy="688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667" b="1">
                <a:latin typeface="Arial" panose="020B0604020202020204" pitchFamily="34" charset="0"/>
              </a:endParaRPr>
            </a:p>
          </p:txBody>
        </p:sp>
      </p:grpSp>
      <p:sp>
        <p:nvSpPr>
          <p:cNvPr id="3" name="Заголовок 2"/>
          <p:cNvSpPr txBox="1">
            <a:spLocks/>
          </p:cNvSpPr>
          <p:nvPr/>
        </p:nvSpPr>
        <p:spPr>
          <a:xfrm>
            <a:off x="857250" y="0"/>
            <a:ext cx="5651500" cy="571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sz="2667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000" y="4508500"/>
            <a:ext cx="337145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11Ф. Мобильный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6257" y="1622671"/>
            <a:ext cx="17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2</a:t>
            </a:r>
            <a:r>
              <a:rPr lang="en-US" sz="2000" b="1" dirty="0">
                <a:solidFill>
                  <a:srgbClr val="ED1B2F"/>
                </a:solidFill>
              </a:rPr>
              <a:t>8</a:t>
            </a:r>
            <a:r>
              <a:rPr lang="ru-RU" sz="2000" b="1" dirty="0">
                <a:solidFill>
                  <a:srgbClr val="ED1B2F"/>
                </a:solidFill>
              </a:rPr>
              <a:t> </a:t>
            </a:r>
            <a:r>
              <a:rPr lang="en-US" sz="2000" b="1" dirty="0">
                <a:solidFill>
                  <a:srgbClr val="ED1B2F"/>
                </a:solidFill>
              </a:rPr>
              <a:t>3</a:t>
            </a:r>
            <a:r>
              <a:rPr lang="ru-RU" sz="2000" b="1" dirty="0">
                <a:solidFill>
                  <a:srgbClr val="ED1B2F"/>
                </a:solidFill>
              </a:rPr>
              <a:t>00 р.</a:t>
            </a:r>
            <a:endParaRPr lang="ru-RU" sz="2000" b="1" dirty="0">
              <a:solidFill>
                <a:srgbClr val="ED1B2F"/>
              </a:solidFill>
              <a:latin typeface="Calibri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7250" y="237726"/>
            <a:ext cx="6122458" cy="571500"/>
          </a:xfrm>
        </p:spPr>
        <p:txBody>
          <a:bodyPr>
            <a:normAutofit/>
          </a:bodyPr>
          <a:lstStyle/>
          <a:p>
            <a:r>
              <a:rPr lang="ru-RU" dirty="0" smtClean="0"/>
              <a:t>Ценовое предложение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57250" y="916460"/>
            <a:ext cx="415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сегмент:</a:t>
            </a:r>
          </a:p>
        </p:txBody>
      </p:sp>
      <p:pic>
        <p:nvPicPr>
          <p:cNvPr id="11" name="Picture 2" descr="https://ts21.ru/wa-data/public/shop/products/83/15/1583/images/3700/3700.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980" y="2026068"/>
            <a:ext cx="3176520" cy="21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867" y="2674589"/>
            <a:ext cx="2518817" cy="167921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04043" y="4511252"/>
            <a:ext cx="337145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1</a:t>
            </a:r>
            <a:r>
              <a:rPr lang="en-US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8543" y="4508500"/>
            <a:ext cx="3371458" cy="348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АТОЛ </a:t>
            </a:r>
            <a:r>
              <a:rPr lang="en-US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</a:t>
            </a:r>
            <a:r>
              <a:rPr lang="ru-RU" sz="1667" b="1" dirty="0">
                <a:solidFill>
                  <a:srgbClr val="404040"/>
                </a:solidFill>
                <a:latin typeface="Calibri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Ф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41548" y="1621118"/>
            <a:ext cx="17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2</a:t>
            </a:r>
            <a:r>
              <a:rPr lang="en-US" sz="2000" b="1" dirty="0">
                <a:solidFill>
                  <a:srgbClr val="ED1B2F"/>
                </a:solidFill>
              </a:rPr>
              <a:t>6</a:t>
            </a:r>
            <a:r>
              <a:rPr lang="ru-RU" sz="2000" b="1" dirty="0">
                <a:solidFill>
                  <a:srgbClr val="ED1B2F"/>
                </a:solidFill>
              </a:rPr>
              <a:t> </a:t>
            </a:r>
            <a:r>
              <a:rPr lang="en-US" sz="2000" b="1" dirty="0">
                <a:solidFill>
                  <a:srgbClr val="ED1B2F"/>
                </a:solidFill>
              </a:rPr>
              <a:t>5</a:t>
            </a:r>
            <a:r>
              <a:rPr lang="ru-RU" sz="2000" b="1" dirty="0">
                <a:solidFill>
                  <a:srgbClr val="ED1B2F"/>
                </a:solidFill>
              </a:rPr>
              <a:t>00 р.</a:t>
            </a:r>
            <a:endParaRPr lang="ru-RU" sz="2000" b="1" dirty="0">
              <a:solidFill>
                <a:srgbClr val="ED1B2F"/>
              </a:solidFill>
              <a:latin typeface="Calibri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2500" y="1621118"/>
            <a:ext cx="172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ED1B2F"/>
                </a:solidFill>
              </a:rPr>
              <a:t>от </a:t>
            </a:r>
            <a:r>
              <a:rPr lang="en-US" sz="2000" b="1" dirty="0">
                <a:solidFill>
                  <a:srgbClr val="ED1B2F"/>
                </a:solidFill>
              </a:rPr>
              <a:t>34 900 </a:t>
            </a:r>
            <a:r>
              <a:rPr lang="ru-RU" sz="2000" b="1" dirty="0">
                <a:solidFill>
                  <a:srgbClr val="ED1B2F"/>
                </a:solidFill>
              </a:rPr>
              <a:t>р.</a:t>
            </a:r>
            <a:endParaRPr lang="ru-RU" sz="2000" b="1" dirty="0">
              <a:solidFill>
                <a:srgbClr val="ED1B2F"/>
              </a:solidFill>
              <a:latin typeface="Calibri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843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714500"/>
            <a:ext cx="9144000" cy="3337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1056739"/>
            <a:ext cx="665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Что делать? </a:t>
            </a:r>
            <a:r>
              <a:rPr lang="en-US" sz="1800" dirty="0"/>
              <a:t>  </a:t>
            </a:r>
            <a:r>
              <a:rPr lang="ru-RU" sz="1800" dirty="0"/>
              <a:t>Как жить интернет-магазинам</a:t>
            </a:r>
            <a:r>
              <a:rPr lang="en-US" sz="1800" dirty="0"/>
              <a:t> </a:t>
            </a:r>
            <a:r>
              <a:rPr lang="ru-RU" sz="1800" dirty="0"/>
              <a:t>в новых реалиях?  </a:t>
            </a:r>
            <a:endParaRPr lang="en-US" sz="1800" dirty="0"/>
          </a:p>
          <a:p>
            <a:endParaRPr lang="ru-RU" sz="18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1000" y="257177"/>
            <a:ext cx="67818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54-ФЗ теперь и в </a:t>
            </a:r>
            <a:r>
              <a:rPr lang="en-US" sz="2400" dirty="0"/>
              <a:t>E-COMmerce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8376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меняется при расчетах в Интернет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62100"/>
            <a:ext cx="6248400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 01.07.17 </a:t>
            </a:r>
            <a:r>
              <a:rPr lang="ru-RU" dirty="0"/>
              <a:t>необходимо </a:t>
            </a:r>
            <a:r>
              <a:rPr lang="ru-RU" dirty="0" smtClean="0"/>
              <a:t>начать применять ККТ при онлайн расчетах с оплатой банковской картой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Передавать данные в ОФД и обеспечить отправку электронного чека покупателю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3990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E-com </a:t>
            </a:r>
            <a:r>
              <a:rPr lang="ru-RU" dirty="0" smtClean="0"/>
              <a:t>и 54-фз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9658231"/>
              </p:ext>
            </p:extLst>
          </p:nvPr>
        </p:nvGraphicFramePr>
        <p:xfrm>
          <a:off x="381000" y="809226"/>
          <a:ext cx="8382000" cy="43722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45178"/>
                <a:gridCol w="3218090"/>
                <a:gridCol w="2918732"/>
              </a:tblGrid>
              <a:tr h="715112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Интернет-торговля</a:t>
                      </a:r>
                      <a:r>
                        <a:rPr lang="ru-RU" sz="1700" baseline="0" dirty="0" smtClean="0"/>
                        <a:t>         </a:t>
                      </a:r>
                    </a:p>
                    <a:p>
                      <a:pPr algn="ctr"/>
                      <a:r>
                        <a:rPr lang="ru-RU" sz="1700" dirty="0" smtClean="0"/>
                        <a:t>с оплатой курьеру</a:t>
                      </a:r>
                      <a:endParaRPr lang="ru-RU" sz="1700" dirty="0"/>
                    </a:p>
                  </a:txBody>
                  <a:tcPr marL="76200" marR="76200" marT="38100" marB="3810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Интернет-торговля</a:t>
                      </a:r>
                      <a:r>
                        <a:rPr lang="ru-RU" sz="1700" baseline="0" dirty="0" smtClean="0"/>
                        <a:t>         </a:t>
                      </a:r>
                    </a:p>
                    <a:p>
                      <a:pPr algn="ctr"/>
                      <a:r>
                        <a:rPr lang="ru-RU" sz="1700" baseline="0" dirty="0" smtClean="0"/>
                        <a:t>с ЭСП в Интернет</a:t>
                      </a:r>
                      <a:endParaRPr lang="ru-RU" sz="1700" dirty="0"/>
                    </a:p>
                  </a:txBody>
                  <a:tcPr marL="76200" marR="76200" marT="38100" marB="38100" anchor="ctr" anchorCtr="1"/>
                </a:tc>
              </a:tr>
              <a:tr h="25659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Где применяется ККТ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У курьера на месте расчета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В ЦОДе, офисе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</a:tr>
              <a:tr h="25659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Кто применяет ККТ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Курьер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Без оператора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78033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Какой чек должен быть выдан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Бумажный и</a:t>
                      </a:r>
                      <a:r>
                        <a:rPr lang="en-US" sz="1500" dirty="0" smtClean="0"/>
                        <a:t>/</a:t>
                      </a:r>
                      <a:r>
                        <a:rPr lang="ru-RU" sz="1500" baseline="0" dirty="0" smtClean="0"/>
                        <a:t> или</a:t>
                      </a:r>
                      <a:endParaRPr lang="ru-RU" sz="1500" dirty="0" smtClean="0"/>
                    </a:p>
                    <a:p>
                      <a:pPr algn="l"/>
                      <a:r>
                        <a:rPr lang="ru-RU" sz="1500" dirty="0" smtClean="0"/>
                        <a:t>Электронный</a:t>
                      </a:r>
                      <a:r>
                        <a:rPr lang="ru-RU" sz="1500" baseline="0" dirty="0" smtClean="0"/>
                        <a:t> </a:t>
                      </a:r>
                    </a:p>
                    <a:p>
                      <a:pPr algn="l"/>
                      <a:r>
                        <a:rPr lang="ru-RU" sz="1300" baseline="0" dirty="0" smtClean="0"/>
                        <a:t>(если до момента расчета покупатель попросил)</a:t>
                      </a:r>
                      <a:endParaRPr lang="ru-RU" sz="13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Только</a:t>
                      </a:r>
                      <a:r>
                        <a:rPr lang="ru-RU" sz="1500" b="1" baseline="0" dirty="0" smtClean="0">
                          <a:solidFill>
                            <a:srgbClr val="C00000"/>
                          </a:solidFill>
                        </a:rPr>
                        <a:t> электронный</a:t>
                      </a:r>
                      <a:endParaRPr lang="ru-RU" sz="1500" b="1" dirty="0">
                        <a:solidFill>
                          <a:srgbClr val="C00000"/>
                        </a:solidFill>
                      </a:endParaRPr>
                    </a:p>
                  </a:txBody>
                  <a:tcPr marL="76200" marR="76200" marT="38100" marB="38100"/>
                </a:tc>
              </a:tr>
              <a:tr h="632705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Адрес применения</a:t>
                      </a:r>
                      <a:r>
                        <a:rPr lang="ru-RU" sz="1500" b="1" baseline="0" dirty="0" smtClean="0"/>
                        <a:t> (</a:t>
                      </a:r>
                      <a:r>
                        <a:rPr lang="ru-RU" sz="1500" b="1" dirty="0" smtClean="0"/>
                        <a:t>в</a:t>
                      </a:r>
                      <a:r>
                        <a:rPr lang="ru-RU" sz="1500" b="1" baseline="0" dirty="0" smtClean="0"/>
                        <a:t> заявлении при регистрации ККТ)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Адрес, где ККТ находится вне развоза ККТ большую часть времени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Адрес, где будет установлена ККТ 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адрес </a:t>
                      </a:r>
                      <a:r>
                        <a:rPr lang="ru-RU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ЦОДа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</a:tr>
              <a:tr h="82251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Наименование места</a:t>
                      </a:r>
                      <a:r>
                        <a:rPr lang="ru-RU" sz="1500" b="1" baseline="0" dirty="0" smtClean="0"/>
                        <a:t> применения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использовании в транспортном средстве: наименование и номер ТС; 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других случаях – Курьер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Адрес (адреса) сайтов.</a:t>
                      </a:r>
                    </a:p>
                    <a:p>
                      <a:pPr algn="l"/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Например, </a:t>
                      </a:r>
                      <a:r>
                        <a:rPr lang="en-US" sz="15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</a:t>
                      </a:r>
                      <a:r>
                        <a:rPr lang="ru-RU" sz="15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5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shop</a:t>
                      </a:r>
                      <a:r>
                        <a:rPr lang="ru-RU" sz="15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.</a:t>
                      </a:r>
                      <a:r>
                        <a:rPr lang="en-US" sz="150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ru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www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ip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.</a:t>
                      </a:r>
                      <a:r>
                        <a:rPr lang="en-US" sz="15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ru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</a:tr>
              <a:tr h="44289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Требования к</a:t>
                      </a:r>
                      <a:r>
                        <a:rPr lang="ru-RU" sz="1500" b="1" baseline="0" dirty="0" smtClean="0"/>
                        <a:t> ККТ</a:t>
                      </a:r>
                      <a:endParaRPr lang="ru-RU" sz="1500" b="1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Корпус, ФН, устройство печати, часы реального времени и</a:t>
                      </a:r>
                      <a:r>
                        <a:rPr lang="ru-RU" sz="1500" baseline="0" dirty="0" smtClean="0"/>
                        <a:t> т.д.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 smtClean="0"/>
                        <a:t>Корпус, ФН, </a:t>
                      </a:r>
                      <a:r>
                        <a:rPr lang="ru-RU" sz="1500" b="1" dirty="0" smtClean="0">
                          <a:solidFill>
                            <a:srgbClr val="C00000"/>
                          </a:solidFill>
                        </a:rPr>
                        <a:t>возможно без устройства печати</a:t>
                      </a:r>
                      <a:r>
                        <a:rPr lang="ru-RU" sz="15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500" baseline="0" dirty="0" smtClean="0"/>
                        <a:t>и т.д.</a:t>
                      </a:r>
                      <a:r>
                        <a:rPr lang="ru-RU" sz="1500" dirty="0" smtClean="0"/>
                        <a:t>.</a:t>
                      </a:r>
                      <a:endParaRPr lang="ru-RU" sz="1500" dirty="0"/>
                    </a:p>
                  </a:txBody>
                  <a:tcPr marL="76200" marR="762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5797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83556"/>
            <a:ext cx="67818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/>
              <a:t>Оплаты в Интернет: особенности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799332"/>
            <a:ext cx="629195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ru-RU" sz="2100" dirty="0">
                <a:solidFill>
                  <a:srgbClr val="FF0000"/>
                </a:solidFill>
              </a:rPr>
              <a:t>Отсутствие </a:t>
            </a:r>
            <a:r>
              <a:rPr lang="ru-RU" sz="2100" dirty="0"/>
              <a:t>физического</a:t>
            </a:r>
            <a:r>
              <a:rPr lang="ru-RU" sz="2100" dirty="0">
                <a:solidFill>
                  <a:srgbClr val="FF0000"/>
                </a:solidFill>
              </a:rPr>
              <a:t> контакта </a:t>
            </a:r>
            <a:r>
              <a:rPr lang="ru-RU" sz="2100" dirty="0"/>
              <a:t>на этапе </a:t>
            </a:r>
            <a:r>
              <a:rPr lang="ru-RU" sz="2100" dirty="0" smtClean="0"/>
              <a:t>покупки</a:t>
            </a: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ru-RU" sz="2100" dirty="0" smtClean="0"/>
              <a:t>Касса должна работать в </a:t>
            </a:r>
            <a:r>
              <a:rPr lang="ru-RU" sz="2100" dirty="0" smtClean="0">
                <a:solidFill>
                  <a:srgbClr val="FF0000"/>
                </a:solidFill>
              </a:rPr>
              <a:t>без операторном режиме </a:t>
            </a:r>
            <a:endParaRPr lang="ru-RU" sz="21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836001"/>
            <a:ext cx="4465320" cy="297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7429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05238"/>
            <a:ext cx="5086350" cy="514350"/>
          </a:xfrm>
        </p:spPr>
        <p:txBody>
          <a:bodyPr/>
          <a:lstStyle/>
          <a:p>
            <a:r>
              <a:rPr lang="en-US" dirty="0" smtClean="0"/>
              <a:t>E-Commerce</a:t>
            </a:r>
            <a:r>
              <a:rPr lang="ru-RU" dirty="0" smtClean="0"/>
              <a:t>. Расчет в интернет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128330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Правильная организация и поддержание работоспособности 24</a:t>
            </a:r>
            <a:r>
              <a:rPr lang="en-US" sz="2100" dirty="0"/>
              <a:t>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57175" indent="-257175">
              <a:buFontTx/>
              <a:buChar char="-"/>
            </a:pPr>
            <a:endParaRPr lang="ru-RU" sz="1500" dirty="0"/>
          </a:p>
          <a:p>
            <a:pPr marL="257175" indent="-257175">
              <a:buFontTx/>
              <a:buChar char="-"/>
            </a:pPr>
            <a:endParaRPr lang="ru-RU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1647337" y="431439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Ведь заказ может прийти в любое время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0" y="1757949"/>
            <a:ext cx="4838700" cy="255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51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1507" y="3033440"/>
            <a:ext cx="504825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Обеспечение интеграции  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Управление очередью транзакций 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Сервисное и техническое сопровождение 24</a:t>
            </a:r>
            <a:r>
              <a:rPr lang="en-US" sz="1500" dirty="0"/>
              <a:t>/7/365</a:t>
            </a:r>
            <a:r>
              <a:rPr lang="ru-RU" sz="1500" dirty="0"/>
              <a:t>  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Состояние ККТ (доступность сформировать чек)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Состояние фискального накопителя (ресурс) 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Состояние канала передачи данных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Состояние инфраструктуры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Взаимодействие с ОФД</a:t>
            </a:r>
          </a:p>
          <a:p>
            <a:pPr marL="257175" indent="-257175" algn="ctr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500" dirty="0"/>
              <a:t>И многое другое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62839"/>
            <a:ext cx="6781800" cy="5143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1125444" rtl="0" eaLnBrk="1" latinLnBrk="0" hangingPunct="1"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Как подключить кассу, проблематика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8650" y="1936908"/>
            <a:ext cx="3516314" cy="888401"/>
          </a:xfrm>
          <a:prstGeom prst="roundRect">
            <a:avLst/>
          </a:prstGeom>
          <a:solidFill>
            <a:srgbClr val="ED1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  <a:p>
            <a:pPr algn="ctr"/>
            <a:r>
              <a:rPr lang="ru-RU" sz="1800" b="1" dirty="0"/>
              <a:t>Физически к </a:t>
            </a:r>
            <a:r>
              <a:rPr lang="en-US" sz="1800" b="1" dirty="0"/>
              <a:t>CMS-</a:t>
            </a:r>
            <a:r>
              <a:rPr lang="ru-RU" sz="1800" b="1" dirty="0"/>
              <a:t>системе </a:t>
            </a:r>
            <a:r>
              <a:rPr lang="en-US" sz="1500" b="1" dirty="0"/>
              <a:t>(</a:t>
            </a:r>
            <a:r>
              <a:rPr lang="ru-RU" sz="1500" b="1" dirty="0"/>
              <a:t>информационной системе управления интернет магазином</a:t>
            </a:r>
            <a:r>
              <a:rPr lang="en-US" sz="1500" b="1" dirty="0"/>
              <a:t>)</a:t>
            </a:r>
            <a:endParaRPr lang="ru-RU" sz="1500" b="1" dirty="0"/>
          </a:p>
          <a:p>
            <a:pPr algn="ctr"/>
            <a:endParaRPr lang="ru-RU" sz="15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3286" y="1962554"/>
            <a:ext cx="3687764" cy="780645"/>
          </a:xfrm>
          <a:prstGeom prst="roundRect">
            <a:avLst/>
          </a:prstGeom>
          <a:solidFill>
            <a:srgbClr val="ED1B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Взять в аренду и работать с онлайн сервисом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1750" y="1002623"/>
            <a:ext cx="3687764" cy="63749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ED1B2F"/>
                </a:solidFill>
              </a:rPr>
              <a:t>2</a:t>
            </a:r>
            <a:r>
              <a:rPr lang="ru-RU" sz="2100" b="1" dirty="0"/>
              <a:t> способа подключить кассу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257800" y="1640122"/>
            <a:ext cx="146123" cy="314813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  <a:effectLst>
            <a:outerShdw blurRad="88900" dist="63500" dir="1080000" sx="101000" sy="101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371850" y="1628171"/>
            <a:ext cx="196778" cy="308738"/>
          </a:xfrm>
          <a:prstGeom prst="straightConnector1">
            <a:avLst/>
          </a:prstGeom>
          <a:ln w="38100">
            <a:solidFill>
              <a:srgbClr val="C00000"/>
            </a:solidFill>
            <a:tailEnd type="stealth" w="lg" len="lg"/>
          </a:ln>
          <a:effectLst>
            <a:outerShdw blurRad="88900" dist="63500" dir="1080000" sx="101000" sy="101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77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397" y="1008545"/>
            <a:ext cx="3888855" cy="32714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</a:t>
            </a:r>
            <a:r>
              <a:rPr lang="ru-RU" dirty="0"/>
              <a:t> базовые принципы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7700" y="1485900"/>
            <a:ext cx="3600450" cy="334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Максимальное сохранение существующих моделей работы систем и бизнес-процессов </a:t>
            </a:r>
          </a:p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Минимум времени для пользователя на все процедуры и ввод в эксплуатацию ККТ </a:t>
            </a:r>
          </a:p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endParaRPr lang="ru-RU" sz="1800" dirty="0"/>
          </a:p>
          <a:p>
            <a:pPr marL="257175" indent="-257175">
              <a:buClr>
                <a:srgbClr val="ED1B2F"/>
              </a:buClr>
              <a:buFont typeface="Wingdings" panose="05000000000000000000" pitchFamily="2" charset="2"/>
              <a:buChar char="ü"/>
            </a:pPr>
            <a:r>
              <a:rPr lang="ru-RU" sz="1800" dirty="0"/>
              <a:t>Сохранение привычной модели потребления и минимизация затрат</a:t>
            </a:r>
          </a:p>
          <a:p>
            <a:endParaRPr lang="ru-RU" sz="1346" dirty="0"/>
          </a:p>
        </p:txBody>
      </p:sp>
    </p:spTree>
    <p:extLst>
      <p:ext uri="{BB962C8B-B14F-4D97-AF65-F5344CB8AC3E}">
        <p14:creationId xmlns:p14="http://schemas.microsoft.com/office/powerpoint/2010/main" xmlns="" val="173016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Другая 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FFFFFF"/>
      </a:accent1>
      <a:accent2>
        <a:srgbClr val="ED1B2F"/>
      </a:accent2>
      <a:accent3>
        <a:srgbClr val="7F7F7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595959"/>
    </a:dk2>
    <a:lt2>
      <a:srgbClr val="EEECE1"/>
    </a:lt2>
    <a:accent1>
      <a:srgbClr val="FFFFFF"/>
    </a:accent1>
    <a:accent2>
      <a:srgbClr val="ED1B2F"/>
    </a:accent2>
    <a:accent3>
      <a:srgbClr val="7F7F7F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5688</TotalTime>
  <Words>1520</Words>
  <Application>Microsoft Office PowerPoint</Application>
  <PresentationFormat>Экран (16:10)</PresentationFormat>
  <Paragraphs>212</Paragraphs>
  <Slides>24</Slides>
  <Notes>17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Специальное оформление</vt:lpstr>
      <vt:lpstr>Фискальные решения АТОЛ. Новый уровень развития</vt:lpstr>
      <vt:lpstr>Слайд 2</vt:lpstr>
      <vt:lpstr>Слайд 3</vt:lpstr>
      <vt:lpstr>Что меняется при расчетах в Интернет </vt:lpstr>
      <vt:lpstr>E-com и 54-фз</vt:lpstr>
      <vt:lpstr>Слайд 6</vt:lpstr>
      <vt:lpstr>E-Commerce. Расчет в интернет</vt:lpstr>
      <vt:lpstr>Слайд 8</vt:lpstr>
      <vt:lpstr>наши базовые принципы</vt:lpstr>
      <vt:lpstr>АТОЛ ОНЛАЙН</vt:lpstr>
      <vt:lpstr>Состав сервиса АТОЛ Онлайн</vt:lpstr>
      <vt:lpstr>АТОЛ 42ФС</vt:lpstr>
      <vt:lpstr>ЦОД</vt:lpstr>
      <vt:lpstr>Схема работы всех участников процесса </vt:lpstr>
      <vt:lpstr>Интеграция решения</vt:lpstr>
      <vt:lpstr>Стоимость сервиса</vt:lpstr>
      <vt:lpstr>Преимущества для бизнеса </vt:lpstr>
      <vt:lpstr>Как подключиться</vt:lpstr>
      <vt:lpstr>Куда обращаться</vt:lpstr>
      <vt:lpstr>Добро пожаловать в новую эру</vt:lpstr>
      <vt:lpstr>Анонс: совместное решение</vt:lpstr>
      <vt:lpstr>Ценовое предложение</vt:lpstr>
      <vt:lpstr>Ценовое предложение</vt:lpstr>
      <vt:lpstr>Ценовое предложение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Serma</dc:creator>
  <cp:lastModifiedBy>ТКП Лялина Людмила Алексеевна</cp:lastModifiedBy>
  <cp:revision>1921</cp:revision>
  <cp:lastPrinted>2017-06-07T16:40:22Z</cp:lastPrinted>
  <dcterms:created xsi:type="dcterms:W3CDTF">2015-09-19T05:52:39Z</dcterms:created>
  <dcterms:modified xsi:type="dcterms:W3CDTF">2017-06-08T09:25:15Z</dcterms:modified>
</cp:coreProperties>
</file>