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7" r:id="rId2"/>
    <p:sldId id="498" r:id="rId3"/>
    <p:sldId id="256" r:id="rId4"/>
    <p:sldId id="258" r:id="rId5"/>
    <p:sldId id="264" r:id="rId6"/>
    <p:sldId id="259" r:id="rId7"/>
    <p:sldId id="260" r:id="rId8"/>
    <p:sldId id="496" r:id="rId9"/>
    <p:sldId id="49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Ризаева" initials="СР" lastIdx="2" clrIdx="0">
    <p:extLst>
      <p:ext uri="{19B8F6BF-5375-455C-9EA6-DF929625EA0E}">
        <p15:presenceInfo xmlns="" xmlns:p15="http://schemas.microsoft.com/office/powerpoint/2012/main" userId="a2d53e70f9ec3f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86C"/>
    <a:srgbClr val="A41728"/>
    <a:srgbClr val="34135D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/>
    <p:restoredTop sz="84783"/>
  </p:normalViewPr>
  <p:slideViewPr>
    <p:cSldViewPr snapToGrid="0" snapToObjects="1">
      <p:cViewPr>
        <p:scale>
          <a:sx n="100" d="100"/>
          <a:sy n="100" d="100"/>
        </p:scale>
        <p:origin x="-10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143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C78D-7F02-AC47-94A0-1266F21D9F21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AD1B8-7AFE-D749-9A5D-A017FB94A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7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Такт 1 «партиями 5»</a:t>
            </a:r>
          </a:p>
          <a:p>
            <a:r>
              <a:rPr lang="ru-RU" dirty="0"/>
              <a:t>Такт 2 «непрерывно»</a:t>
            </a:r>
          </a:p>
          <a:p>
            <a:r>
              <a:rPr lang="ru-RU" dirty="0"/>
              <a:t>Такт 3</a:t>
            </a:r>
            <a:r>
              <a:rPr lang="en-GB" dirty="0"/>
              <a:t> </a:t>
            </a:r>
            <a:r>
              <a:rPr lang="ru-RU" dirty="0"/>
              <a:t> «не более одного в очереди»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AD1B8-7AFE-D749-9A5D-A017FB94A5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6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D92571-A084-A341-A04F-276CE6838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BC16EF-F1CE-0940-9FA1-76A8BD442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FF3537-2567-324A-AB85-B6A4A5BD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28BCD9-C7D6-DB42-8C09-14AAF2C7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6D49B1-EA62-9E4B-A29B-5DEC8FA2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3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F4030B-AE22-0044-AECE-2E5CB058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2915E-719B-DC4A-955F-075A8E395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6950EE-50E9-204A-BA4E-9BD100ED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ADEA77-27B0-4142-8400-93C709EF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7530BF-798D-5145-86E7-F263EB2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0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283FF80-3EC8-634D-981D-5C5D26EF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CFD104-34B3-A04E-91F7-549DFAC31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D3A857-42C8-8D42-B21D-9FC1B9B5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43EAC2-7A42-FE4B-ACC2-C23B0363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58D4C8-C456-E042-95CF-9D9A5D4D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D4CCB1-5E80-CF4B-8B04-FC460F97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C410FE-C65F-094F-9209-E9F99E87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217DA9-E406-3740-9F94-7F3350E6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BB419-E344-2D48-B5F0-267B80AB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A4FF88-4AEB-A14B-A322-B4D54798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5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62248-97A0-EF40-BA0A-1198EB54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784DDE-9AA4-AF47-B855-571BF7DD4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0120A4-87A9-1546-A3D0-FA435FD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BA53FA-6226-F54D-8E24-2A1985F3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E52A86-94F5-A64F-BEB1-9B20D776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BA4E98-A9D1-FB41-AA8F-2519F15C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886051-ECEC-1744-8DD7-1654E1592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1820EB-BDE3-B24C-9860-3CC211EE2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E9BD86-8854-6644-8C91-0991CE33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765D82-B443-0846-80F1-3E799636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7C20D0-E681-024B-9FCA-22981EDF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16B20B-4D4B-FD4B-B0D1-F5F24AA9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91B7A9-6C77-0549-8563-6C511705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973DF7-DEEF-B940-83D1-19D099CE1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E9CF04-4F7F-BC4C-B908-88021A978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7CD431E-2257-0A40-A4E9-29AD3E46C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D75A39D-1238-B146-8F84-36D8D624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72A111B-9F39-7E42-862F-53A02FFF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321FDF8-B183-3042-B4F4-BFDFBD20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4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583C53-B6BC-AB40-B96D-7686F030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A577A4C-AE6E-3743-9C63-8F23E71C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EA3672A-27BF-ED46-AB09-62A2EBF3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1F07AF6-0AFD-6D4D-9691-2F296FA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9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C476413-230F-9942-B223-5A03BF2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C0AE5CD-0EAE-CD4F-A454-06B0E91C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25AA1E-D4F1-5244-B666-B66F9BAE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1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AE904B-FC1C-654F-8529-9A286C18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583E55-7B1F-7140-BD37-F7F0E0B3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1533CA-5554-8945-934C-FC7507A39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296EAC-FFCB-0644-8DE4-919B42F9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CA2300-1817-F54D-94C6-B3F51219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FF15D5-AEEA-B543-B7F5-B93ECDDA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9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254E8-FF83-AA44-B2BF-1A2CF69D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F5E493E-57E0-4444-AEFF-4833F7819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4008D8-B760-E54C-9594-D9D07365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F9890CC-1DDA-1149-A780-46FB5B0C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971404-C2B5-6749-9BC7-8E98DC83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21A8E9-F6F5-CE4A-B507-A390532B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9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65FFF0-570D-2D4F-83C1-BD9912F9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251055-E431-0742-855E-95B5341E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C1E84A-2E54-1347-9E67-178A7F995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5682-B1AC-6345-A932-A9706C58B293}" type="datetimeFigureOut">
              <a:rPr lang="ru-RU" smtClean="0"/>
              <a:t>05.12.18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033476-4791-BD44-9A1F-2387F88C6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DD0F5B-14DB-214E-8F37-38D5A530D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2E1C-781D-7249-A960-1DF4B21A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7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tehnika.biz" TargetMode="External"/><Relationship Id="rId4" Type="http://schemas.openxmlformats.org/officeDocument/2006/relationships/hyperlink" Target="https://www.facebook.com/igrotehnika.biz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ng-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22" y="2388393"/>
            <a:ext cx="3875832" cy="193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9284" y="6290225"/>
            <a:ext cx="212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35D"/>
                </a:solidFill>
              </a:rPr>
              <a:t>www</a:t>
            </a:r>
            <a:r>
              <a:rPr lang="ru-RU" dirty="0" smtClean="0">
                <a:solidFill>
                  <a:srgbClr val="34135D"/>
                </a:solidFill>
              </a:rPr>
              <a:t>.</a:t>
            </a:r>
            <a:r>
              <a:rPr lang="en-US" dirty="0" err="1" smtClean="0">
                <a:solidFill>
                  <a:srgbClr val="34135D"/>
                </a:solidFill>
              </a:rPr>
              <a:t>igrotehnika.biz</a:t>
            </a:r>
            <a:endParaRPr lang="ru-RU" dirty="0">
              <a:solidFill>
                <a:srgbClr val="341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EECCC1F-DF62-0C41-A230-EC69CFB2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0" y="517525"/>
            <a:ext cx="54483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Изображение 4" descr="ЛОГ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38125"/>
            <a:ext cx="7321296" cy="1834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4300" y="2821057"/>
            <a:ext cx="946925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en-US" sz="4000" dirty="0" smtClean="0">
                <a:hlinkClick r:id="rId3"/>
              </a:rPr>
              <a:t>www.igrotehnika.biz</a:t>
            </a:r>
            <a:endParaRPr lang="en-US" sz="4000" dirty="0" smtClean="0"/>
          </a:p>
          <a:p>
            <a:pPr algn="ctr"/>
            <a:r>
              <a:rPr lang="hr-HR" sz="4000" dirty="0">
                <a:hlinkClick r:id="rId4"/>
              </a:rPr>
              <a:t>https://www.facebook.com/igrotehnika.biz</a:t>
            </a:r>
            <a:r>
              <a:rPr lang="hr-HR" sz="4000" dirty="0" smtClean="0">
                <a:hlinkClick r:id="rId4"/>
              </a:rPr>
              <a:t>/</a:t>
            </a:r>
            <a:endParaRPr lang="hr-HR" sz="4000" dirty="0" smtClean="0"/>
          </a:p>
          <a:p>
            <a:pPr algn="ctr"/>
            <a:endParaRPr lang="hr-HR" sz="4000" dirty="0"/>
          </a:p>
          <a:p>
            <a:pPr algn="ctr"/>
            <a:endParaRPr lang="hr-HR" sz="4000" dirty="0" smtClean="0"/>
          </a:p>
          <a:p>
            <a:pPr algn="ctr"/>
            <a:r>
              <a:rPr lang="ru-RU" sz="3200" dirty="0">
                <a:solidFill>
                  <a:srgbClr val="34135D"/>
                </a:solidFill>
              </a:rPr>
              <a:t>Телефон: +7(962)946-46-48</a:t>
            </a:r>
            <a:endParaRPr lang="en-US" sz="3200" dirty="0">
              <a:solidFill>
                <a:srgbClr val="34135D"/>
              </a:solidFill>
            </a:endParaRPr>
          </a:p>
          <a:p>
            <a:pPr algn="ctr"/>
            <a:r>
              <a:rPr lang="hr-HR" sz="4000" dirty="0" smtClean="0"/>
              <a:t> </a:t>
            </a:r>
            <a:endParaRPr lang="en-US" sz="4000" dirty="0" smtClean="0"/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951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96367" y="2195648"/>
            <a:ext cx="2898749" cy="2443616"/>
          </a:xfrm>
          <a:prstGeom prst="ellipse">
            <a:avLst/>
          </a:prstGeom>
          <a:solidFill>
            <a:srgbClr val="3413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350+</a:t>
            </a:r>
            <a:endParaRPr lang="ru-RU" sz="4000" b="1" dirty="0"/>
          </a:p>
          <a:p>
            <a:pPr algn="ctr"/>
            <a:r>
              <a:rPr lang="en-US" sz="2000" b="1" dirty="0" smtClean="0"/>
              <a:t> </a:t>
            </a:r>
            <a:r>
              <a:rPr lang="ru-RU" b="1" dirty="0" smtClean="0"/>
              <a:t>бизнес-тренеров и экспертов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4914631" y="2195648"/>
            <a:ext cx="2898749" cy="2443616"/>
          </a:xfrm>
          <a:prstGeom prst="ellipse">
            <a:avLst/>
          </a:prstGeom>
          <a:solidFill>
            <a:srgbClr val="A417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100%</a:t>
            </a:r>
          </a:p>
          <a:p>
            <a:pPr algn="ctr"/>
            <a:r>
              <a:rPr lang="ru-RU" b="1" dirty="0"/>
              <a:t>г</a:t>
            </a:r>
            <a:r>
              <a:rPr lang="ru-RU" b="1" dirty="0" smtClean="0"/>
              <a:t>арантия квалификации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8421297" y="2195648"/>
            <a:ext cx="2898749" cy="2443616"/>
          </a:xfrm>
          <a:prstGeom prst="ellipse">
            <a:avLst/>
          </a:prstGeom>
          <a:solidFill>
            <a:srgbClr val="2568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1300+</a:t>
            </a:r>
          </a:p>
          <a:p>
            <a:pPr algn="ctr"/>
            <a:r>
              <a:rPr lang="ru-RU" b="1" dirty="0"/>
              <a:t>т</a:t>
            </a:r>
            <a:r>
              <a:rPr lang="ru-RU" b="1" dirty="0" smtClean="0"/>
              <a:t>ем и программ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647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76A66D-0F35-154B-8C02-BBF8A48E8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работает игра на цель обучения персонала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4DB8B3-D64B-BA43-8C40-C4BBA9A6D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Моделирование бизнес-процессов посредством игровых проекций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A17AD9-6A62-004B-AA52-936DD5684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4" t="22797" r="37824" b="37203"/>
          <a:stretch/>
        </p:blipFill>
        <p:spPr>
          <a:xfrm>
            <a:off x="3568252" y="4174232"/>
            <a:ext cx="4949007" cy="24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5B9F67-CA02-F144-9A82-D1398940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«Завод»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BFC872-8E39-274B-AEC1-68A5AB18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996" y="1632855"/>
            <a:ext cx="5502497" cy="43978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E9FB5C-777B-5D4E-B39D-FB5479C24521}"/>
              </a:ext>
            </a:extLst>
          </p:cNvPr>
          <p:cNvSpPr txBox="1"/>
          <p:nvPr/>
        </p:nvSpPr>
        <p:spPr>
          <a:xfrm>
            <a:off x="1172817" y="2425148"/>
            <a:ext cx="457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 что игра?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навыки тренирует?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Образовательный потенциал?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бизнес-процессы просматриваются через игровые проекции?</a:t>
            </a:r>
          </a:p>
        </p:txBody>
      </p:sp>
    </p:spTree>
    <p:extLst>
      <p:ext uri="{BB962C8B-B14F-4D97-AF65-F5344CB8AC3E}">
        <p14:creationId xmlns:p14="http://schemas.microsoft.com/office/powerpoint/2010/main" val="203281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F72E31-6EDB-F948-8430-00C44771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играть?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B3C811-4F7E-0A4F-AEE2-61CE5AA1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6" y="1635262"/>
            <a:ext cx="92964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34F44-40F2-EC4E-9D8F-F053A002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встраивается игра в обучение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247586-7638-1D4E-A806-C14196F3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8" t="14563" r="38931" b="29328"/>
          <a:stretch/>
        </p:blipFill>
        <p:spPr>
          <a:xfrm>
            <a:off x="741405" y="2616073"/>
            <a:ext cx="4851486" cy="3578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96DF51-71FE-6F40-B0C0-9AAE19475D27}"/>
              </a:ext>
            </a:extLst>
          </p:cNvPr>
          <p:cNvSpPr txBox="1"/>
          <p:nvPr/>
        </p:nvSpPr>
        <p:spPr>
          <a:xfrm>
            <a:off x="6623923" y="2638769"/>
            <a:ext cx="3851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Игры-</a:t>
            </a:r>
            <a:r>
              <a:rPr lang="ru-RU" sz="1600" b="1" dirty="0" err="1"/>
              <a:t>проблематизации</a:t>
            </a:r>
            <a:r>
              <a:rPr lang="ru-RU" sz="1600" dirty="0"/>
              <a:t>, </a:t>
            </a:r>
            <a:r>
              <a:rPr lang="ru-RU" sz="1600" b="1" dirty="0"/>
              <a:t>мотивации </a:t>
            </a:r>
            <a:r>
              <a:rPr lang="ru-RU" sz="1600" dirty="0"/>
              <a:t>на изучение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Игры </a:t>
            </a:r>
            <a:r>
              <a:rPr lang="ru-RU" sz="1600" b="1" dirty="0"/>
              <a:t>на осознание сути материала </a:t>
            </a:r>
            <a:r>
              <a:rPr lang="ru-RU" sz="1600" dirty="0"/>
              <a:t>или 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Игры, развивающие </a:t>
            </a:r>
            <a:r>
              <a:rPr lang="ru-RU" sz="1600" b="1" dirty="0"/>
              <a:t>умение</a:t>
            </a:r>
            <a:r>
              <a:rPr lang="ru-RU" sz="1600" dirty="0"/>
              <a:t> напрямую </a:t>
            </a:r>
            <a:r>
              <a:rPr lang="ru-RU" sz="1600" b="1" dirty="0"/>
              <a:t>с нуля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Игры, обеспечивающие </a:t>
            </a:r>
            <a:r>
              <a:rPr lang="ru-RU" sz="1600" b="1" dirty="0"/>
              <a:t>приращение</a:t>
            </a:r>
            <a:r>
              <a:rPr lang="ru-RU" sz="1600" dirty="0"/>
              <a:t> в навыке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Универсальные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325D881-BE96-984E-9953-349C935BEDF3}"/>
              </a:ext>
            </a:extLst>
          </p:cNvPr>
          <p:cNvSpPr/>
          <p:nvPr/>
        </p:nvSpPr>
        <p:spPr>
          <a:xfrm>
            <a:off x="561725" y="1888369"/>
            <a:ext cx="11345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Игры в тренинге, диктуемые Заказчиком и </a:t>
            </a:r>
            <a:r>
              <a:rPr lang="ru-RU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Коулбом</a:t>
            </a:r>
            <a:endParaRPr lang="ru-RU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1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84EDD94-D241-EF4B-862C-413402D8009F}"/>
              </a:ext>
            </a:extLst>
          </p:cNvPr>
          <p:cNvSpPr/>
          <p:nvPr/>
        </p:nvSpPr>
        <p:spPr>
          <a:xfrm>
            <a:off x="534326" y="1830346"/>
            <a:ext cx="862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Динамические процессы: игры диктуемые Куртом Левиным и здравым смыслом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EB4B59-A98D-BC4D-A412-603A28856291}"/>
              </a:ext>
            </a:extLst>
          </p:cNvPr>
          <p:cNvSpPr txBox="1"/>
          <p:nvPr/>
        </p:nvSpPr>
        <p:spPr>
          <a:xfrm>
            <a:off x="1618855" y="52679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72000">
              <a:buFont typeface="Arial" panose="020B0604020202020204" pitchFamily="34" charset="0"/>
              <a:buChar char="•"/>
            </a:pPr>
            <a:r>
              <a:rPr lang="ru-RU" sz="1200" dirty="0"/>
              <a:t>Игры-знакомства</a:t>
            </a:r>
          </a:p>
          <a:p>
            <a:pPr marL="285750" indent="-72000">
              <a:buFont typeface="Arial" panose="020B0604020202020204" pitchFamily="34" charset="0"/>
              <a:buChar char="•"/>
            </a:pPr>
            <a:r>
              <a:rPr lang="ru-RU" sz="1200" dirty="0"/>
              <a:t>Ледоколы тактильные</a:t>
            </a:r>
          </a:p>
          <a:p>
            <a:pPr marL="285750" indent="-72000">
              <a:buFont typeface="Arial" panose="020B0604020202020204" pitchFamily="34" charset="0"/>
              <a:buChar char="•"/>
            </a:pPr>
            <a:r>
              <a:rPr lang="ru-RU" sz="1200" dirty="0"/>
              <a:t>Ледоколы эмоциональные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854288-F261-AF4D-8ADE-5DE0C352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6" t="41141" r="43358" b="46192"/>
          <a:stretch/>
        </p:blipFill>
        <p:spPr>
          <a:xfrm>
            <a:off x="1945716" y="2730703"/>
            <a:ext cx="7712580" cy="1819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6A7274-86AC-2A48-93CD-94790014C032}"/>
              </a:ext>
            </a:extLst>
          </p:cNvPr>
          <p:cNvSpPr txBox="1"/>
          <p:nvPr/>
        </p:nvSpPr>
        <p:spPr>
          <a:xfrm>
            <a:off x="3995119" y="52679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Коррекционные (агрессия)</a:t>
            </a:r>
          </a:p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Разминки мышечные, дыхательные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51D78C-278F-934D-86EF-487E8902A21E}"/>
              </a:ext>
            </a:extLst>
          </p:cNvPr>
          <p:cNvSpPr txBox="1"/>
          <p:nvPr/>
        </p:nvSpPr>
        <p:spPr>
          <a:xfrm>
            <a:off x="6083351" y="52679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Доверие</a:t>
            </a:r>
          </a:p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Внимание</a:t>
            </a:r>
          </a:p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 err="1"/>
              <a:t>Командообразование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84FA82-9318-6E48-A02E-049FF37AE81E}"/>
              </a:ext>
            </a:extLst>
          </p:cNvPr>
          <p:cNvSpPr txBox="1"/>
          <p:nvPr/>
        </p:nvSpPr>
        <p:spPr>
          <a:xfrm>
            <a:off x="7955559" y="52679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Переключения внимания</a:t>
            </a:r>
          </a:p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Интеллектуальные разминки</a:t>
            </a:r>
          </a:p>
          <a:p>
            <a:pPr marL="36000" indent="-72000">
              <a:buFont typeface="Arial" panose="020B0604020202020204" pitchFamily="34" charset="0"/>
              <a:buChar char="•"/>
            </a:pPr>
            <a:r>
              <a:rPr lang="ru-RU" sz="1200" dirty="0"/>
              <a:t>Поддержание деятельности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A0B0D2-D821-1642-A534-AB1D70167D48}"/>
              </a:ext>
            </a:extLst>
          </p:cNvPr>
          <p:cNvSpPr txBox="1"/>
          <p:nvPr/>
        </p:nvSpPr>
        <p:spPr>
          <a:xfrm>
            <a:off x="2122911" y="4609304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ФОРМИНГ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8BB9B8-3E8E-2848-8D88-F3291377A294}"/>
              </a:ext>
            </a:extLst>
          </p:cNvPr>
          <p:cNvSpPr txBox="1"/>
          <p:nvPr/>
        </p:nvSpPr>
        <p:spPr>
          <a:xfrm>
            <a:off x="4106976" y="4609304"/>
            <a:ext cx="150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ШТОРМИНГ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B19DA7-F9C2-BE45-A57B-FF4AA7FA338D}"/>
              </a:ext>
            </a:extLst>
          </p:cNvPr>
          <p:cNvSpPr txBox="1"/>
          <p:nvPr/>
        </p:nvSpPr>
        <p:spPr>
          <a:xfrm>
            <a:off x="6118731" y="4610601"/>
            <a:ext cx="13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НОРМИНГ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F3193A-643F-9B46-B85F-95159712F7AB}"/>
              </a:ext>
            </a:extLst>
          </p:cNvPr>
          <p:cNvSpPr txBox="1"/>
          <p:nvPr/>
        </p:nvSpPr>
        <p:spPr>
          <a:xfrm>
            <a:off x="7811543" y="4609304"/>
            <a:ext cx="206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ДЕЯТЕЛЬНОСТЬ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E679F51-3DF9-F743-8E54-875CB0D2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Какие бывают игры в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39243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641" t="46230" r="38875" b="22024"/>
          <a:stretch>
            <a:fillRect/>
          </a:stretch>
        </p:blipFill>
        <p:spPr bwMode="auto">
          <a:xfrm>
            <a:off x="7566062" y="1452876"/>
            <a:ext cx="3275856" cy="25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1147382" y="3068960"/>
            <a:ext cx="2078575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Ролевые игры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801254" y="4309595"/>
            <a:ext cx="4237216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Бизнес-симуляции (имитации)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1157484" y="3695922"/>
            <a:ext cx="2105535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Деловые игры</a:t>
            </a: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961821" y="4936557"/>
            <a:ext cx="2449695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Спринт-форматы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11515" y="3095323"/>
            <a:ext cx="3695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Исполнение нетипичных ролей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1515" y="3721009"/>
            <a:ext cx="5838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Метафорический проекционный контент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4983" y="4417795"/>
            <a:ext cx="44803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Моделирование бизнес-процессов в условиях игрового эксперимента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50003" y="5024055"/>
            <a:ext cx="5838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>
                <a:ea typeface="Tahoma" panose="020B0604030504040204" pitchFamily="34" charset="0"/>
                <a:cs typeface="Tahoma" panose="020B0604030504040204" pitchFamily="34" charset="0"/>
              </a:rPr>
              <a:t>Модерационные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000" dirty="0" err="1">
                <a:ea typeface="Tahoma" panose="020B0604030504040204" pitchFamily="34" charset="0"/>
                <a:cs typeface="Tahoma" panose="020B0604030504040204" pitchFamily="34" charset="0"/>
              </a:rPr>
              <a:t>фасилитационные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 техники, применимые как игровые, уложенные в легкие и объемные форматы провоцирующие решение конкретной бизнес-задачи</a:t>
            </a: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1176375" y="5494043"/>
            <a:ext cx="2131864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Бизнес-</a:t>
            </a:r>
            <a:r>
              <a:rPr lang="ru-RU" dirty="0" err="1"/>
              <a:t>квесты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50003" y="5661095"/>
            <a:ext cx="5838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Разновидность РИ, особенность – исполнение типичной роли в нетипичной ситуации</a:t>
            </a: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5501271" y="2418575"/>
            <a:ext cx="1814392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Настольные</a:t>
            </a: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501272" y="1849720"/>
            <a:ext cx="2450777" cy="43279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Живого действия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52B84410-8EA8-AD48-A1BD-B1E448A5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Когда игра и есть тренинг</a:t>
            </a:r>
          </a:p>
        </p:txBody>
      </p:sp>
    </p:spTree>
    <p:extLst>
      <p:ext uri="{BB962C8B-B14F-4D97-AF65-F5344CB8AC3E}">
        <p14:creationId xmlns:p14="http://schemas.microsoft.com/office/powerpoint/2010/main" val="76176548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43067"/>
              </p:ext>
            </p:extLst>
          </p:nvPr>
        </p:nvGraphicFramePr>
        <p:xfrm>
          <a:off x="160637" y="1556793"/>
          <a:ext cx="11899556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5">
                  <a:extLst>
                    <a:ext uri="{9D8B030D-6E8A-4147-A177-3AD203B41FA5}">
                      <a16:colId xmlns="" xmlns:a16="http://schemas.microsoft.com/office/drawing/2014/main" val="3222693609"/>
                    </a:ext>
                  </a:extLst>
                </a:gridCol>
                <a:gridCol w="1815653">
                  <a:extLst>
                    <a:ext uri="{9D8B030D-6E8A-4147-A177-3AD203B41FA5}">
                      <a16:colId xmlns="" xmlns:a16="http://schemas.microsoft.com/office/drawing/2014/main" val="2701018389"/>
                    </a:ext>
                  </a:extLst>
                </a:gridCol>
                <a:gridCol w="1911214">
                  <a:extLst>
                    <a:ext uri="{9D8B030D-6E8A-4147-A177-3AD203B41FA5}">
                      <a16:colId xmlns="" xmlns:a16="http://schemas.microsoft.com/office/drawing/2014/main" val="74779308"/>
                    </a:ext>
                  </a:extLst>
                </a:gridCol>
                <a:gridCol w="1911214">
                  <a:extLst>
                    <a:ext uri="{9D8B030D-6E8A-4147-A177-3AD203B41FA5}">
                      <a16:colId xmlns="" xmlns:a16="http://schemas.microsoft.com/office/drawing/2014/main" val="2383507604"/>
                    </a:ext>
                  </a:extLst>
                </a:gridCol>
                <a:gridCol w="1624531">
                  <a:extLst>
                    <a:ext uri="{9D8B030D-6E8A-4147-A177-3AD203B41FA5}">
                      <a16:colId xmlns="" xmlns:a16="http://schemas.microsoft.com/office/drawing/2014/main" val="4226706258"/>
                    </a:ext>
                  </a:extLst>
                </a:gridCol>
                <a:gridCol w="1433410">
                  <a:extLst>
                    <a:ext uri="{9D8B030D-6E8A-4147-A177-3AD203B41FA5}">
                      <a16:colId xmlns="" xmlns:a16="http://schemas.microsoft.com/office/drawing/2014/main" val="2882948340"/>
                    </a:ext>
                  </a:extLst>
                </a:gridCol>
                <a:gridCol w="1578999">
                  <a:extLst>
                    <a:ext uri="{9D8B030D-6E8A-4147-A177-3AD203B41FA5}">
                      <a16:colId xmlns="" xmlns:a16="http://schemas.microsoft.com/office/drawing/2014/main" val="3284108304"/>
                    </a:ext>
                  </a:extLst>
                </a:gridCol>
              </a:tblGrid>
              <a:tr h="60433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Продолжительность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Короткие 10-15 минут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Длинные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30-40 минут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Масштабные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1,5 часа – 3,5 часа, несколько дней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67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Цели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Цели от заказчика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Цели от динамики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449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Способы взаимодействия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Пары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Тройки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+mj-lt"/>
                        </a:rPr>
                        <a:t>Микрогруппы</a:t>
                      </a:r>
                      <a:r>
                        <a:rPr lang="ru-RU" sz="1200" dirty="0">
                          <a:latin typeface="+mj-lt"/>
                        </a:rPr>
                        <a:t>, </a:t>
                      </a:r>
                      <a:r>
                        <a:rPr lang="ru-RU" sz="1200" dirty="0" err="1">
                          <a:latin typeface="+mj-lt"/>
                        </a:rPr>
                        <a:t>Аармады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Команда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1565456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Реализация механики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Соревнование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Кооперация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Смешанные форматы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85867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ЧТО</a:t>
                      </a:r>
                      <a:r>
                        <a:rPr lang="ru-RU" sz="1200" baseline="0" dirty="0">
                          <a:latin typeface="+mj-lt"/>
                        </a:rPr>
                        <a:t> делают</a:t>
                      </a:r>
                      <a:r>
                        <a:rPr lang="ru-RU" sz="1200" dirty="0">
                          <a:latin typeface="+mj-lt"/>
                        </a:rPr>
                        <a:t> в механике+</a:t>
                      </a:r>
                      <a:r>
                        <a:rPr lang="ru-RU" sz="1200" baseline="0" dirty="0">
                          <a:latin typeface="+mj-lt"/>
                        </a:rPr>
                        <a:t> </a:t>
                      </a:r>
                      <a:r>
                        <a:rPr lang="ru-RU" sz="1200" dirty="0">
                          <a:latin typeface="+mj-lt"/>
                        </a:rPr>
                        <a:t>алгоритмы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Спасают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Открывают поле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Собирают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Строят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Разгадывают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Воссоздают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27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Проходят испытания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Зарабатывают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Ищут решение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Определяют</a:t>
                      </a:r>
                      <a:r>
                        <a:rPr lang="ru-RU" sz="1200" baseline="0" dirty="0">
                          <a:latin typeface="+mj-lt"/>
                          <a:ea typeface="Roboto" pitchFamily="2" charset="0"/>
                        </a:rPr>
                        <a:t> позицию</a:t>
                      </a:r>
                      <a:endParaRPr lang="ru-RU" sz="1200" dirty="0">
                        <a:latin typeface="+mj-lt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Формируют</a:t>
                      </a:r>
                      <a:r>
                        <a:rPr lang="ru-RU" sz="1200" baseline="0" dirty="0">
                          <a:latin typeface="+mj-lt"/>
                        </a:rPr>
                        <a:t> сообщество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Принимают решения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513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Выступают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Вырабатывают стратегии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Играют роли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Решают задачи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Договариваются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Устанавливают связи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02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Маркеры окончания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+mj-lt"/>
                        </a:rPr>
                        <a:t>Тайминг</a:t>
                      </a:r>
                      <a:r>
                        <a:rPr lang="ru-RU" sz="1200" dirty="0">
                          <a:latin typeface="+mj-lt"/>
                        </a:rPr>
                        <a:t>, затраченное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Очки победы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Количество решений</a:t>
                      </a:r>
                      <a:r>
                        <a:rPr lang="ru-RU" sz="1200" dirty="0">
                          <a:latin typeface="+mj-lt"/>
                          <a:ea typeface="+mn-ea"/>
                        </a:rPr>
                        <a:t>,</a:t>
                      </a:r>
                      <a:r>
                        <a:rPr lang="ru-RU" sz="1200" baseline="0" dirty="0">
                          <a:latin typeface="+mj-lt"/>
                          <a:ea typeface="+mn-ea"/>
                        </a:rPr>
                        <a:t> протяженность сети и др.</a:t>
                      </a:r>
                      <a:endParaRPr lang="ru-RU" sz="1200" dirty="0">
                        <a:latin typeface="+mj-lt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По</a:t>
                      </a:r>
                      <a:r>
                        <a:rPr lang="ru-RU" sz="1200" baseline="0" dirty="0">
                          <a:latin typeface="+mj-lt"/>
                        </a:rPr>
                        <a:t> финишу первого, или на вылет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Ищут партнеров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+mj-lt"/>
                          <a:ea typeface="Roboto" pitchFamily="2" charset="0"/>
                        </a:rPr>
                        <a:t>Вычисляют правильный ответ, разгадывают</a:t>
                      </a:r>
                      <a:endParaRPr lang="ru-RU" sz="1200" dirty="0">
                        <a:latin typeface="+mj-lt"/>
                        <a:ea typeface="Roboto" pitchFamily="2" charset="0"/>
                      </a:endParaRP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296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+mj-lt"/>
                          <a:ea typeface="Roboto" pitchFamily="2" charset="0"/>
                        </a:rPr>
                        <a:t>Объединили смыслы, результаты работы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+mj-lt"/>
                          <a:ea typeface="Roboto" pitchFamily="2" charset="0"/>
                        </a:rPr>
                        <a:t>Проиграли сценарий, выполнили </a:t>
                      </a:r>
                      <a:r>
                        <a:rPr lang="ru-RU" sz="1200" baseline="0" dirty="0" err="1">
                          <a:latin typeface="+mj-lt"/>
                          <a:ea typeface="Roboto" pitchFamily="2" charset="0"/>
                        </a:rPr>
                        <a:t>ролевку</a:t>
                      </a:r>
                      <a:r>
                        <a:rPr lang="ru-RU" sz="1200" baseline="0" dirty="0">
                          <a:latin typeface="+mj-lt"/>
                          <a:ea typeface="Roboto" pitchFamily="2" charset="0"/>
                        </a:rPr>
                        <a:t>, </a:t>
                      </a:r>
                      <a:endParaRPr lang="ru-RU" sz="1200" dirty="0">
                        <a:latin typeface="+mj-lt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Презентовали 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Голосуют, оценивают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084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КАК</a:t>
                      </a:r>
                      <a:r>
                        <a:rPr lang="ru-RU" sz="1200" baseline="0" dirty="0">
                          <a:latin typeface="+mj-lt"/>
                        </a:rPr>
                        <a:t> делают в</a:t>
                      </a:r>
                      <a:r>
                        <a:rPr lang="ru-RU" sz="1200" dirty="0">
                          <a:latin typeface="+mj-lt"/>
                        </a:rPr>
                        <a:t> механике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Сбор</a:t>
                      </a:r>
                      <a:r>
                        <a:rPr lang="ru-RU" sz="1200" baseline="0" dirty="0">
                          <a:latin typeface="+mj-lt"/>
                        </a:rPr>
                        <a:t> банальностей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Перераспределение</a:t>
                      </a:r>
                      <a:r>
                        <a:rPr lang="ru-RU" sz="1200" baseline="0" dirty="0">
                          <a:latin typeface="+mj-lt"/>
                          <a:ea typeface="Roboto" pitchFamily="2" charset="0"/>
                        </a:rPr>
                        <a:t>  очков</a:t>
                      </a:r>
                      <a:endParaRPr lang="ru-RU" sz="1200" dirty="0">
                        <a:latin typeface="+mj-lt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Расширение-сжатие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Фильтр</a:t>
                      </a:r>
                      <a:r>
                        <a:rPr lang="ru-RU" sz="1200" baseline="0" dirty="0">
                          <a:latin typeface="+mj-lt"/>
                        </a:rPr>
                        <a:t> по особенностям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шаблоны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Незнакомые люди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127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Перемешивание/случайность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Roboto" pitchFamily="2" charset="0"/>
                        </a:rPr>
                        <a:t>Передача наработок другим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Целевая</a:t>
                      </a:r>
                      <a:r>
                        <a:rPr lang="ru-RU" sz="1200" baseline="0" dirty="0">
                          <a:latin typeface="+mj-lt"/>
                        </a:rPr>
                        <a:t> аудитория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вертушка/револьвер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цикличность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визуализация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96524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15540" y="2229576"/>
            <a:ext cx="10195228" cy="31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15538" y="2593346"/>
            <a:ext cx="10207585" cy="428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15540" y="3028951"/>
            <a:ext cx="10207584" cy="25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26398" y="3314193"/>
            <a:ext cx="10196726" cy="1233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26398" y="4616492"/>
            <a:ext cx="10196726" cy="1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4426" y="5864448"/>
            <a:ext cx="10188697" cy="86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2923489-15BC-C84E-BAB4-32E137DF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365125"/>
            <a:ext cx="10822459" cy="1325563"/>
          </a:xfrm>
        </p:spPr>
        <p:txBody>
          <a:bodyPr/>
          <a:lstStyle/>
          <a:p>
            <a:r>
              <a:rPr lang="ru-RU" dirty="0"/>
              <a:t>Конструктор игры</a:t>
            </a:r>
          </a:p>
        </p:txBody>
      </p:sp>
    </p:spTree>
    <p:extLst>
      <p:ext uri="{BB962C8B-B14F-4D97-AF65-F5344CB8AC3E}">
        <p14:creationId xmlns:p14="http://schemas.microsoft.com/office/powerpoint/2010/main" val="205761751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410</Words>
  <Application>Microsoft Macintosh PowerPoint</Application>
  <PresentationFormat>Другой</PresentationFormat>
  <Paragraphs>129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Как работает игра на цель обучения персонала</vt:lpstr>
      <vt:lpstr>ИГРА «Завод»</vt:lpstr>
      <vt:lpstr>Как играть?</vt:lpstr>
      <vt:lpstr>Где встраивается игра в обучение</vt:lpstr>
      <vt:lpstr>Какие бывают игры в обучении</vt:lpstr>
      <vt:lpstr>Когда игра и есть тренинг</vt:lpstr>
      <vt:lpstr>Конструктор игры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работает игра на цель обучения персонала</dc:title>
  <dc:creator>Светлана Ризаева</dc:creator>
  <cp:lastModifiedBy>Pavel Koroteev</cp:lastModifiedBy>
  <cp:revision>12</cp:revision>
  <dcterms:created xsi:type="dcterms:W3CDTF">2018-12-04T22:22:45Z</dcterms:created>
  <dcterms:modified xsi:type="dcterms:W3CDTF">2018-12-05T14:08:32Z</dcterms:modified>
</cp:coreProperties>
</file>