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32" r:id="rId2"/>
    <p:sldId id="511" r:id="rId3"/>
    <p:sldId id="335" r:id="rId4"/>
    <p:sldId id="334" r:id="rId5"/>
    <p:sldId id="337" r:id="rId6"/>
    <p:sldId id="527" r:id="rId7"/>
    <p:sldId id="519" r:id="rId8"/>
    <p:sldId id="510" r:id="rId9"/>
    <p:sldId id="529" r:id="rId10"/>
    <p:sldId id="344" r:id="rId11"/>
    <p:sldId id="512" r:id="rId12"/>
    <p:sldId id="328" r:id="rId13"/>
    <p:sldId id="468" r:id="rId14"/>
    <p:sldId id="476" r:id="rId15"/>
    <p:sldId id="522" r:id="rId16"/>
    <p:sldId id="523" r:id="rId17"/>
    <p:sldId id="354" r:id="rId18"/>
    <p:sldId id="516" r:id="rId19"/>
    <p:sldId id="457" r:id="rId20"/>
    <p:sldId id="346" r:id="rId21"/>
    <p:sldId id="517" r:id="rId22"/>
    <p:sldId id="348" r:id="rId23"/>
    <p:sldId id="347" r:id="rId24"/>
    <p:sldId id="451" r:id="rId25"/>
    <p:sldId id="518" r:id="rId26"/>
    <p:sldId id="525" r:id="rId27"/>
    <p:sldId id="34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7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  <p15:guide id="7" pos="7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is" initials="B" lastIdx="2" clrIdx="0">
    <p:extLst>
      <p:ext uri="{19B8F6BF-5375-455C-9EA6-DF929625EA0E}">
        <p15:presenceInfo xmlns:p15="http://schemas.microsoft.com/office/powerpoint/2012/main" userId="Bo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7C"/>
    <a:srgbClr val="008000"/>
    <a:srgbClr val="FF9B9B"/>
    <a:srgbClr val="D0CFEF"/>
    <a:srgbClr val="83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2" autoAdjust="0"/>
    <p:restoredTop sz="86861" autoAdjust="0"/>
  </p:normalViewPr>
  <p:slideViewPr>
    <p:cSldViewPr snapToGrid="0" snapToObjects="1">
      <p:cViewPr varScale="1">
        <p:scale>
          <a:sx n="59" d="100"/>
          <a:sy n="59" d="100"/>
        </p:scale>
        <p:origin x="168" y="66"/>
      </p:cViewPr>
      <p:guideLst>
        <p:guide orient="horz" pos="2160"/>
        <p:guide pos="3840"/>
        <p:guide orient="horz" pos="73"/>
        <p:guide pos="279"/>
        <p:guide orient="horz" pos="686"/>
        <p:guide orient="horz" pos="3906"/>
        <p:guide pos="7129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7C7C7C"/>
                </a:solidFill>
                <a:effectLst/>
              </a:rPr>
              <a:t>Рост кол-ва пассажиров на внутренних рейсах,</a:t>
            </a:r>
            <a:br>
              <a:rPr lang="ru-RU" sz="1800" dirty="0">
                <a:solidFill>
                  <a:srgbClr val="7C7C7C"/>
                </a:solidFill>
                <a:effectLst/>
              </a:rPr>
            </a:br>
            <a:r>
              <a:rPr lang="ru-RU" sz="1800" dirty="0">
                <a:solidFill>
                  <a:srgbClr val="7C7C7C"/>
                </a:solidFill>
                <a:effectLst/>
              </a:rPr>
              <a:t>%% к соответствующему месяцу прошлого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pPr>
            <a:endParaRPr lang="ru-RU" sz="1800" dirty="0">
              <a:solidFill>
                <a:srgbClr val="7C7C7C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1523899542922637E-2"/>
          <c:y val="6.3635013911555668E-2"/>
          <c:w val="0.88509731389068946"/>
          <c:h val="0.645168932101066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7625" cmpd="sng">
              <a:solidFill>
                <a:schemeClr val="accent3"/>
              </a:solidFill>
            </a:ln>
          </c:spPr>
          <c:marker>
            <c:symbol val="none"/>
          </c:marker>
          <c:dPt>
            <c:idx val="39"/>
            <c:bubble3D val="0"/>
            <c:spPr>
              <a:ln w="47625" cmpd="sng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55C-4A49-963C-007334A15186}"/>
              </c:ext>
            </c:extLst>
          </c:dPt>
          <c:dPt>
            <c:idx val="40"/>
            <c:bubble3D val="0"/>
            <c:spPr>
              <a:ln w="47625" cmpd="sng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55C-4A49-963C-007334A15186}"/>
              </c:ext>
            </c:extLst>
          </c:dPt>
          <c:dPt>
            <c:idx val="41"/>
            <c:bubble3D val="0"/>
            <c:spPr>
              <a:ln w="47625" cmpd="sng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55C-4A49-963C-007334A15186}"/>
              </c:ext>
            </c:extLst>
          </c:dPt>
          <c:dPt>
            <c:idx val="42"/>
            <c:bubble3D val="0"/>
            <c:spPr>
              <a:ln w="47625" cmpd="sng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55C-4A49-963C-007334A15186}"/>
              </c:ext>
            </c:extLst>
          </c:dPt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08-955C-4A49-963C-007334A15186}"/>
              </c:ext>
            </c:extLst>
          </c:dPt>
          <c:dPt>
            <c:idx val="44"/>
            <c:bubble3D val="0"/>
            <c:extLst>
              <c:ext xmlns:c16="http://schemas.microsoft.com/office/drawing/2014/chart" uri="{C3380CC4-5D6E-409C-BE32-E72D297353CC}">
                <c16:uniqueId val="{00000009-955C-4A49-963C-007334A15186}"/>
              </c:ext>
            </c:extLst>
          </c:dPt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00A-955C-4A49-963C-007334A15186}"/>
              </c:ext>
            </c:extLst>
          </c:dPt>
          <c:trendline>
            <c:spPr>
              <a:ln w="22225">
                <a:solidFill>
                  <a:schemeClr val="bg1">
                    <a:lumMod val="50000"/>
                  </a:schemeClr>
                </a:solidFill>
                <a:prstDash val="solid"/>
              </a:ln>
            </c:spPr>
            <c:trendlineType val="movingAvg"/>
            <c:period val="12"/>
            <c:dispRSqr val="0"/>
            <c:dispEq val="0"/>
          </c:trendline>
          <c:cat>
            <c:numRef>
              <c:f>Лист1!$A$2:$A$82</c:f>
              <c:numCache>
                <c:formatCode>mm/yy</c:formatCode>
                <c:ptCount val="81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</c:numCache>
            </c:numRef>
          </c:cat>
          <c:val>
            <c:numRef>
              <c:f>Лист1!$B$2:$B$82</c:f>
              <c:numCache>
                <c:formatCode>0%</c:formatCode>
                <c:ptCount val="81"/>
                <c:pt idx="0">
                  <c:v>7.923719751232583E-2</c:v>
                </c:pt>
                <c:pt idx="1">
                  <c:v>9.1668016017657505E-2</c:v>
                </c:pt>
                <c:pt idx="2">
                  <c:v>0.13478169386662997</c:v>
                </c:pt>
                <c:pt idx="3">
                  <c:v>0.14855286824015135</c:v>
                </c:pt>
                <c:pt idx="4">
                  <c:v>0.11190593966857287</c:v>
                </c:pt>
                <c:pt idx="5">
                  <c:v>0.10527076416516112</c:v>
                </c:pt>
                <c:pt idx="6">
                  <c:v>0.12367671898281363</c:v>
                </c:pt>
                <c:pt idx="7">
                  <c:v>0.13230063065022213</c:v>
                </c:pt>
                <c:pt idx="8">
                  <c:v>0.12897571667108876</c:v>
                </c:pt>
                <c:pt idx="9">
                  <c:v>7.0203139504077194E-2</c:v>
                </c:pt>
                <c:pt idx="10">
                  <c:v>0.13963937723159869</c:v>
                </c:pt>
                <c:pt idx="11">
                  <c:v>0.16985321248094976</c:v>
                </c:pt>
                <c:pt idx="12">
                  <c:v>0.15828912012624219</c:v>
                </c:pt>
                <c:pt idx="13">
                  <c:v>0.14802877092400957</c:v>
                </c:pt>
                <c:pt idx="14">
                  <c:v>9.0090262756394868E-2</c:v>
                </c:pt>
                <c:pt idx="15">
                  <c:v>9.0242640021248821E-2</c:v>
                </c:pt>
                <c:pt idx="16">
                  <c:v>8.9483947148210286E-2</c:v>
                </c:pt>
                <c:pt idx="17">
                  <c:v>7.2788268361703157E-2</c:v>
                </c:pt>
                <c:pt idx="18">
                  <c:v>4.4189811660170664E-2</c:v>
                </c:pt>
                <c:pt idx="19">
                  <c:v>6.9870280141182572E-2</c:v>
                </c:pt>
                <c:pt idx="20">
                  <c:v>5.3102665152628514E-2</c:v>
                </c:pt>
                <c:pt idx="21">
                  <c:v>9.9403577795355469E-2</c:v>
                </c:pt>
                <c:pt idx="22">
                  <c:v>5.169823383995209E-2</c:v>
                </c:pt>
                <c:pt idx="23">
                  <c:v>7.8927303943348237E-2</c:v>
                </c:pt>
                <c:pt idx="24">
                  <c:v>8.6942154878719924E-2</c:v>
                </c:pt>
                <c:pt idx="25">
                  <c:v>9.3002532230153978E-2</c:v>
                </c:pt>
                <c:pt idx="26">
                  <c:v>0.12264012848757244</c:v>
                </c:pt>
                <c:pt idx="27">
                  <c:v>8.9476302537310204E-2</c:v>
                </c:pt>
                <c:pt idx="28">
                  <c:v>0.10719038325840069</c:v>
                </c:pt>
                <c:pt idx="29">
                  <c:v>0.10333087195181623</c:v>
                </c:pt>
                <c:pt idx="30">
                  <c:v>0.102867428794569</c:v>
                </c:pt>
                <c:pt idx="31">
                  <c:v>9.1357449326823437E-2</c:v>
                </c:pt>
                <c:pt idx="32">
                  <c:v>0.11981682799008908</c:v>
                </c:pt>
                <c:pt idx="33">
                  <c:v>0.14042415104520956</c:v>
                </c:pt>
                <c:pt idx="34">
                  <c:v>0.14366092392360952</c:v>
                </c:pt>
                <c:pt idx="35">
                  <c:v>9.6459946894119408E-2</c:v>
                </c:pt>
                <c:pt idx="36">
                  <c:v>0.11774323969066058</c:v>
                </c:pt>
                <c:pt idx="37">
                  <c:v>0.16129078231797234</c:v>
                </c:pt>
                <c:pt idx="38">
                  <c:v>0.13615161294904654</c:v>
                </c:pt>
                <c:pt idx="39">
                  <c:v>0.13163388623326133</c:v>
                </c:pt>
                <c:pt idx="40">
                  <c:v>0.14194105919649957</c:v>
                </c:pt>
                <c:pt idx="41">
                  <c:v>0.15999571028974091</c:v>
                </c:pt>
                <c:pt idx="42">
                  <c:v>0.13832685303788117</c:v>
                </c:pt>
                <c:pt idx="43">
                  <c:v>0.11036647761998664</c:v>
                </c:pt>
                <c:pt idx="44">
                  <c:v>4.7733876325511515E-2</c:v>
                </c:pt>
                <c:pt idx="45">
                  <c:v>7.9925364504236374E-2</c:v>
                </c:pt>
                <c:pt idx="46">
                  <c:v>2.9000000000000001E-2</c:v>
                </c:pt>
                <c:pt idx="47">
                  <c:v>5.2999999999999999E-2</c:v>
                </c:pt>
                <c:pt idx="48">
                  <c:v>0.11799999999999999</c:v>
                </c:pt>
                <c:pt idx="49">
                  <c:v>1.9E-2</c:v>
                </c:pt>
                <c:pt idx="50">
                  <c:v>4.1854574084359997E-2</c:v>
                </c:pt>
                <c:pt idx="51">
                  <c:v>5.9774409633089998E-2</c:v>
                </c:pt>
                <c:pt idx="52" formatCode="0.0%">
                  <c:v>0.11883547047218523</c:v>
                </c:pt>
                <c:pt idx="53" formatCode="0.0%">
                  <c:v>8.3758746929885497E-2</c:v>
                </c:pt>
                <c:pt idx="54" formatCode="0.0%">
                  <c:v>0.12339208364668464</c:v>
                </c:pt>
                <c:pt idx="55" formatCode="0.0%">
                  <c:v>0.12587475767449718</c:v>
                </c:pt>
                <c:pt idx="56" formatCode="0.0%">
                  <c:v>0.17251789515972038</c:v>
                </c:pt>
                <c:pt idx="57" formatCode="0.0%">
                  <c:v>9.8813044731030697E-2</c:v>
                </c:pt>
                <c:pt idx="58" formatCode="0.0%">
                  <c:v>3.0717265620207934E-2</c:v>
                </c:pt>
                <c:pt idx="59" formatCode="0.0%">
                  <c:v>2.479444718808943E-2</c:v>
                </c:pt>
                <c:pt idx="60" formatCode="0.0%">
                  <c:v>0.11127473156935519</c:v>
                </c:pt>
                <c:pt idx="61" formatCode="0.0%">
                  <c:v>0.153948918536707</c:v>
                </c:pt>
                <c:pt idx="62" formatCode="0.0%">
                  <c:v>0.113</c:v>
                </c:pt>
                <c:pt idx="63">
                  <c:v>6.8000000000000005E-2</c:v>
                </c:pt>
                <c:pt idx="64">
                  <c:v>1.6E-2</c:v>
                </c:pt>
                <c:pt idx="65">
                  <c:v>5.0999999999999997E-2</c:v>
                </c:pt>
                <c:pt idx="66">
                  <c:v>2.5999999999999999E-2</c:v>
                </c:pt>
                <c:pt idx="67">
                  <c:v>1.5842044814668998E-2</c:v>
                </c:pt>
                <c:pt idx="68">
                  <c:v>4.7038238187786741E-2</c:v>
                </c:pt>
                <c:pt idx="69">
                  <c:v>8.2167717048407862E-2</c:v>
                </c:pt>
                <c:pt idx="70">
                  <c:v>0.18396077518176401</c:v>
                </c:pt>
                <c:pt idx="71">
                  <c:v>0.15386530164686518</c:v>
                </c:pt>
                <c:pt idx="72">
                  <c:v>0.15713179956919121</c:v>
                </c:pt>
                <c:pt idx="73">
                  <c:v>0.11977808002723167</c:v>
                </c:pt>
                <c:pt idx="74">
                  <c:v>0.13481124932848965</c:v>
                </c:pt>
                <c:pt idx="75">
                  <c:v>0.17299999999999999</c:v>
                </c:pt>
                <c:pt idx="76">
                  <c:v>0.14599999999999999</c:v>
                </c:pt>
                <c:pt idx="77">
                  <c:v>6.5000000000000002E-2</c:v>
                </c:pt>
                <c:pt idx="78">
                  <c:v>8.1000000000000003E-2</c:v>
                </c:pt>
                <c:pt idx="79">
                  <c:v>6.6000000000000003E-2</c:v>
                </c:pt>
                <c:pt idx="80">
                  <c:v>7.4999999999999997E-2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55C-4A49-963C-007334A151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Лист1!$A$2:$A$82</c:f>
              <c:numCache>
                <c:formatCode>mm/yy</c:formatCode>
                <c:ptCount val="81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</c:numCache>
            </c:numRef>
          </c:cat>
          <c:val>
            <c:numRef>
              <c:f>Лист1!$C$2:$C$82</c:f>
              <c:numCache>
                <c:formatCode>General</c:formatCode>
                <c:ptCount val="81"/>
                <c:pt idx="12" formatCode="0%">
                  <c:v>0.12625976646709711</c:v>
                </c:pt>
                <c:pt idx="13" formatCode="0%">
                  <c:v>0.13095649604262644</c:v>
                </c:pt>
                <c:pt idx="14" formatCode="0%">
                  <c:v>0.12723221011677352</c:v>
                </c:pt>
                <c:pt idx="15" formatCode="0%">
                  <c:v>0.12237302443186497</c:v>
                </c:pt>
                <c:pt idx="16" formatCode="0%">
                  <c:v>0.12050452505516808</c:v>
                </c:pt>
                <c:pt idx="17" formatCode="0%">
                  <c:v>0.11779765040487993</c:v>
                </c:pt>
                <c:pt idx="18" formatCode="0%">
                  <c:v>0.11117374146132634</c:v>
                </c:pt>
                <c:pt idx="19" formatCode="0%">
                  <c:v>0.10597121225223971</c:v>
                </c:pt>
                <c:pt idx="20" formatCode="0%">
                  <c:v>9.9648457959034695E-2</c:v>
                </c:pt>
                <c:pt idx="21" formatCode="0%">
                  <c:v>0.10208182781664121</c:v>
                </c:pt>
                <c:pt idx="22" formatCode="0%">
                  <c:v>9.4753399200670663E-2</c:v>
                </c:pt>
                <c:pt idx="23" formatCode="0%">
                  <c:v>8.7176240155870541E-2</c:v>
                </c:pt>
                <c:pt idx="24" formatCode="0%">
                  <c:v>8.1230659718577014E-2</c:v>
                </c:pt>
                <c:pt idx="25" formatCode="0%">
                  <c:v>7.6645139827422382E-2</c:v>
                </c:pt>
                <c:pt idx="26" formatCode="0%">
                  <c:v>7.9357628638353842E-2</c:v>
                </c:pt>
                <c:pt idx="27" formatCode="0%">
                  <c:v>7.9293767181358957E-2</c:v>
                </c:pt>
                <c:pt idx="28" formatCode="0%">
                  <c:v>8.0769303523874833E-2</c:v>
                </c:pt>
                <c:pt idx="29" formatCode="0%">
                  <c:v>8.3314520489717589E-2</c:v>
                </c:pt>
                <c:pt idx="30" formatCode="0%">
                  <c:v>8.8204321917584108E-2</c:v>
                </c:pt>
                <c:pt idx="31" formatCode="0%">
                  <c:v>8.9994919349720856E-2</c:v>
                </c:pt>
                <c:pt idx="32" formatCode="0%">
                  <c:v>9.5554432919509227E-2</c:v>
                </c:pt>
                <c:pt idx="33" formatCode="0%">
                  <c:v>9.8972814023663744E-2</c:v>
                </c:pt>
                <c:pt idx="34" formatCode="0%">
                  <c:v>0.1066363715306352</c:v>
                </c:pt>
                <c:pt idx="35" formatCode="0%">
                  <c:v>0.10809742510986613</c:v>
                </c:pt>
                <c:pt idx="36" formatCode="0%">
                  <c:v>0.11066418217752784</c:v>
                </c:pt>
                <c:pt idx="37" formatCode="0%">
                  <c:v>0.11635486968484604</c:v>
                </c:pt>
                <c:pt idx="38" formatCode="0%">
                  <c:v>0.11748082672330222</c:v>
                </c:pt>
                <c:pt idx="39" formatCode="0%">
                  <c:v>0.12099395869796481</c:v>
                </c:pt>
                <c:pt idx="40" formatCode="0%">
                  <c:v>0.12388984835947305</c:v>
                </c:pt>
                <c:pt idx="41" formatCode="0%">
                  <c:v>0.12861191822096676</c:v>
                </c:pt>
                <c:pt idx="42" formatCode="0%">
                  <c:v>0.13156687024124278</c:v>
                </c:pt>
                <c:pt idx="43" formatCode="0%">
                  <c:v>0.13315095593233972</c:v>
                </c:pt>
                <c:pt idx="44" formatCode="0%">
                  <c:v>0.12714404329362491</c:v>
                </c:pt>
                <c:pt idx="45" formatCode="0%">
                  <c:v>0.12210247774854383</c:v>
                </c:pt>
                <c:pt idx="46" formatCode="0%">
                  <c:v>0.1125474007549097</c:v>
                </c:pt>
                <c:pt idx="47" formatCode="0%">
                  <c:v>0.10892573851373306</c:v>
                </c:pt>
                <c:pt idx="48" formatCode="0%">
                  <c:v>0.10894713520617801</c:v>
                </c:pt>
                <c:pt idx="49" formatCode="0%">
                  <c:v>9.7089570013013674E-2</c:v>
                </c:pt>
                <c:pt idx="50" formatCode="0%">
                  <c:v>8.923148344095648E-2</c:v>
                </c:pt>
                <c:pt idx="51" formatCode="0%">
                  <c:v>8.3243193724275522E-2</c:v>
                </c:pt>
                <c:pt idx="52" formatCode="0%">
                  <c:v>8.1317727997249331E-2</c:v>
                </c:pt>
                <c:pt idx="53" formatCode="0%">
                  <c:v>7.4964647717261371E-2</c:v>
                </c:pt>
                <c:pt idx="54" formatCode="0%">
                  <c:v>7.3720083601328326E-2</c:v>
                </c:pt>
                <c:pt idx="55" formatCode="0%">
                  <c:v>7.5012440272537534E-2</c:v>
                </c:pt>
                <c:pt idx="56" formatCode="0%">
                  <c:v>8.541110850872162E-2</c:v>
                </c:pt>
                <c:pt idx="57" formatCode="0%">
                  <c:v>8.698508186095448E-2</c:v>
                </c:pt>
                <c:pt idx="58" formatCode="0%">
                  <c:v>8.7128187329305121E-2</c:v>
                </c:pt>
                <c:pt idx="59" formatCode="0%">
                  <c:v>8.4777724594979245E-2</c:v>
                </c:pt>
                <c:pt idx="60" formatCode="0%">
                  <c:v>8.4217285559092178E-2</c:v>
                </c:pt>
                <c:pt idx="61" formatCode="0%">
                  <c:v>9.5463028770484445E-2</c:v>
                </c:pt>
                <c:pt idx="62" formatCode="0%">
                  <c:v>0.10139181426345444</c:v>
                </c:pt>
                <c:pt idx="63" formatCode="0%">
                  <c:v>0.10207728012736361</c:v>
                </c:pt>
                <c:pt idx="64" formatCode="0%">
                  <c:v>9.3507657588014839E-2</c:v>
                </c:pt>
                <c:pt idx="65" formatCode="0%">
                  <c:v>9.0777762010524357E-2</c:v>
                </c:pt>
                <c:pt idx="66" formatCode="0%">
                  <c:v>8.2661755039967325E-2</c:v>
                </c:pt>
                <c:pt idx="67" formatCode="0%">
                  <c:v>7.3492362301648309E-2</c:v>
                </c:pt>
                <c:pt idx="68" formatCode="0%">
                  <c:v>6.303572422065383E-2</c:v>
                </c:pt>
                <c:pt idx="69" formatCode="0%">
                  <c:v>6.1648613580435267E-2</c:v>
                </c:pt>
                <c:pt idx="70" formatCode="0%">
                  <c:v>7.4418906043898267E-2</c:v>
                </c:pt>
                <c:pt idx="71" formatCode="0%">
                  <c:v>8.517481058212957E-2</c:v>
                </c:pt>
                <c:pt idx="72" formatCode="0%">
                  <c:v>8.8996232915449267E-2</c:v>
                </c:pt>
                <c:pt idx="73" formatCode="0%">
                  <c:v>8.6148663039659637E-2</c:v>
                </c:pt>
                <c:pt idx="74" formatCode="0%">
                  <c:v>8.7966267150367108E-2</c:v>
                </c:pt>
                <c:pt idx="75" formatCode="0%">
                  <c:v>9.6716267150367116E-2</c:v>
                </c:pt>
                <c:pt idx="76" formatCode="0%">
                  <c:v>0.10754960048370044</c:v>
                </c:pt>
                <c:pt idx="77" formatCode="0%">
                  <c:v>0.1087162671503671</c:v>
                </c:pt>
                <c:pt idx="78" formatCode="0%">
                  <c:v>0.11329960048370043</c:v>
                </c:pt>
                <c:pt idx="79" formatCode="0%">
                  <c:v>0.11747943008247802</c:v>
                </c:pt>
                <c:pt idx="80" formatCode="0%">
                  <c:v>0.11980957690016246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057-43C7-ABC3-E0CCCE91F1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Лист1!$A$2:$A$82</c:f>
              <c:numCache>
                <c:formatCode>mm/yy</c:formatCode>
                <c:ptCount val="81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</c:numCache>
            </c:numRef>
          </c:cat>
          <c:val>
            <c:numRef>
              <c:f>Лист1!$D$2:$D$82</c:f>
              <c:numCache>
                <c:formatCode>General</c:formatCode>
                <c:ptCount val="8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057-43C7-ABC3-E0CCCE91F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71984"/>
        <c:axId val="202071592"/>
      </c:lineChart>
      <c:dateAx>
        <c:axId val="202071984"/>
        <c:scaling>
          <c:orientation val="minMax"/>
          <c:max val="42979"/>
          <c:min val="41275"/>
        </c:scaling>
        <c:delete val="0"/>
        <c:axPos val="b"/>
        <c:numFmt formatCode="mm/yy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2071592"/>
        <c:crosses val="autoZero"/>
        <c:auto val="1"/>
        <c:lblOffset val="100"/>
        <c:baseTimeUnit val="months"/>
      </c:dateAx>
      <c:valAx>
        <c:axId val="202071592"/>
        <c:scaling>
          <c:orientation val="minMax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2071984"/>
        <c:crosses val="autoZero"/>
        <c:crossBetween val="between"/>
        <c:majorUnit val="5.000000000000001E-2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Доля поисковых запросов со смартфонов</a:t>
            </a:r>
            <a:br>
              <a:rPr lang="ru-RU" b="1" dirty="0"/>
            </a:br>
            <a:r>
              <a:rPr lang="ru-RU" b="1" dirty="0"/>
              <a:t>(Яндекс, данные за 24 месяца)</a:t>
            </a:r>
            <a:endParaRPr lang="ru-RU" b="1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10.2015 - 09.2016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Авиабилеты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0.22900000000000001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C-48BA-9D99-B8C93C40BB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20.2016 - 09.2017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Авиабилеты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0.33600000000000002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C-48BA-9D99-B8C93C40BB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228681400"/>
        <c:axId val="228681792"/>
      </c:barChart>
      <c:catAx>
        <c:axId val="22868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681792"/>
        <c:crosses val="autoZero"/>
        <c:auto val="1"/>
        <c:lblAlgn val="ctr"/>
        <c:lblOffset val="100"/>
        <c:noMultiLvlLbl val="0"/>
      </c:catAx>
      <c:valAx>
        <c:axId val="22868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68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Доля смартфонов от всех запросов по направлению</a:t>
            </a:r>
            <a:r>
              <a:rPr lang="en-US" dirty="0"/>
              <a:t> </a:t>
            </a:r>
            <a:r>
              <a:rPr lang="ru-RU" dirty="0"/>
              <a:t>«город Х</a:t>
            </a:r>
            <a:r>
              <a:rPr lang="ru-RU" baseline="0" dirty="0"/>
              <a:t> </a:t>
            </a:r>
            <a:r>
              <a:rPr lang="ru-RU" dirty="0"/>
              <a:t>– Москва»</a:t>
            </a:r>
          </a:p>
        </c:rich>
      </c:tx>
      <c:layout>
        <c:manualLayout>
          <c:xMode val="edge"/>
          <c:yMode val="edge"/>
          <c:x val="0.1245409795485735"/>
          <c:y val="3.2551884371605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31677748457316"/>
          <c:y val="0.10242250295401943"/>
          <c:w val="0.81857001203640423"/>
          <c:h val="0.629467282793066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смартфонов от всех запросов по направлению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01-4FFC-85E5-EA95278E709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401-4FFC-85E5-EA95278E709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01-4FFC-85E5-EA95278E709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401-4FFC-85E5-EA95278E709B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401-4FFC-85E5-EA95278E709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401-4FFC-85E5-EA95278E709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01-4FFC-85E5-EA95278E709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2FC-4DA1-80B7-9AE9B915F1A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2FC-4DA1-80B7-9AE9B915F1A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2FC-4DA1-80B7-9AE9B915F1A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2FC-4DA1-80B7-9AE9B915F1A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2FC-4DA1-80B7-9AE9B915F1AC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2FC-4DA1-80B7-9AE9B915F1A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2FC-4DA1-80B7-9AE9B915F1A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2FC-4DA1-80B7-9AE9B915F1AC}"/>
              </c:ext>
            </c:extLst>
          </c:dPt>
          <c:cat>
            <c:strRef>
              <c:f>Лист1!$A$2:$A$21</c:f>
              <c:strCache>
                <c:ptCount val="20"/>
                <c:pt idx="0">
                  <c:v>Ош</c:v>
                </c:pt>
                <c:pt idx="1">
                  <c:v>Ходжанд</c:v>
                </c:pt>
                <c:pt idx="2">
                  <c:v>Душанбе</c:v>
                </c:pt>
                <c:pt idx="3">
                  <c:v>Бишкек</c:v>
                </c:pt>
                <c:pt idx="4">
                  <c:v>Ташкент</c:v>
                </c:pt>
                <c:pt idx="5">
                  <c:v>Махачкала</c:v>
                </c:pt>
                <c:pt idx="6">
                  <c:v>Грозный</c:v>
                </c:pt>
                <c:pt idx="7">
                  <c:v>Ереван</c:v>
                </c:pt>
                <c:pt idx="8">
                  <c:v>Екатеринбург</c:v>
                </c:pt>
                <c:pt idx="9">
                  <c:v>Ростов</c:v>
                </c:pt>
                <c:pt idx="10">
                  <c:v>Сочи</c:v>
                </c:pt>
                <c:pt idx="11">
                  <c:v>Краснодар</c:v>
                </c:pt>
                <c:pt idx="12">
                  <c:v>Стамбул</c:v>
                </c:pt>
                <c:pt idx="13">
                  <c:v>Тбилиси</c:v>
                </c:pt>
                <c:pt idx="14">
                  <c:v>Петербург</c:v>
                </c:pt>
                <c:pt idx="15">
                  <c:v>Хабаровск</c:v>
                </c:pt>
                <c:pt idx="16">
                  <c:v>Минск</c:v>
                </c:pt>
                <c:pt idx="17">
                  <c:v>Барнаул</c:v>
                </c:pt>
                <c:pt idx="18">
                  <c:v>Лондон</c:v>
                </c:pt>
                <c:pt idx="19">
                  <c:v>Берлин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0">
                  <c:v>0.878</c:v>
                </c:pt>
                <c:pt idx="1">
                  <c:v>0.85671863400148474</c:v>
                </c:pt>
                <c:pt idx="2">
                  <c:v>0.82765583273627308</c:v>
                </c:pt>
                <c:pt idx="3">
                  <c:v>0.7373207415180133</c:v>
                </c:pt>
                <c:pt idx="4">
                  <c:v>0.71199999999999997</c:v>
                </c:pt>
                <c:pt idx="5">
                  <c:v>0.61799999999999999</c:v>
                </c:pt>
                <c:pt idx="6">
                  <c:v>0.6</c:v>
                </c:pt>
                <c:pt idx="7">
                  <c:v>0.56799999999999995</c:v>
                </c:pt>
                <c:pt idx="8">
                  <c:v>0.46</c:v>
                </c:pt>
                <c:pt idx="9">
                  <c:v>0.44500000000000001</c:v>
                </c:pt>
                <c:pt idx="10">
                  <c:v>0.434</c:v>
                </c:pt>
                <c:pt idx="11">
                  <c:v>0.43</c:v>
                </c:pt>
                <c:pt idx="12">
                  <c:v>0.43</c:v>
                </c:pt>
                <c:pt idx="13">
                  <c:v>0.42</c:v>
                </c:pt>
                <c:pt idx="14">
                  <c:v>0.42</c:v>
                </c:pt>
                <c:pt idx="15">
                  <c:v>0.4</c:v>
                </c:pt>
                <c:pt idx="16">
                  <c:v>0.39</c:v>
                </c:pt>
                <c:pt idx="17">
                  <c:v>0.36</c:v>
                </c:pt>
                <c:pt idx="18">
                  <c:v>0.36</c:v>
                </c:pt>
                <c:pt idx="19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1-4FFC-85E5-EA95278E7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54749056"/>
        <c:axId val="325154432"/>
      </c:barChart>
      <c:catAx>
        <c:axId val="35474905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154432"/>
        <c:crosses val="autoZero"/>
        <c:auto val="1"/>
        <c:lblAlgn val="ctr"/>
        <c:lblOffset val="100"/>
        <c:noMultiLvlLbl val="0"/>
      </c:catAx>
      <c:valAx>
        <c:axId val="32515443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74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Онлайн-продажи авиабилетов российским покупателям, </a:t>
            </a:r>
          </a:p>
          <a:p>
            <a:pPr>
              <a:defRPr sz="1800"/>
            </a:pPr>
            <a:r>
              <a:rPr lang="ru-RU" sz="1800" dirty="0"/>
              <a:t>млрд руб.</a:t>
            </a:r>
            <a:endParaRPr lang="en-US" sz="1800" dirty="0"/>
          </a:p>
        </c:rich>
      </c:tx>
      <c:layout>
        <c:manualLayout>
          <c:xMode val="edge"/>
          <c:yMode val="edge"/>
          <c:x val="0.17643012996869364"/>
          <c:y val="0"/>
        </c:manualLayout>
      </c:layout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9.5603680846362296E-2"/>
          <c:y val="9.5663879520489228E-2"/>
          <c:w val="0.88091650880984917"/>
          <c:h val="0.79561722284779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online sales (domestic)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9E2-4AEA-8DAD-9F147EB108D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9E2-4AEA-8DAD-9F147EB108D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alpha val="67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3E7A-4533-99CA-12F82C30C37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alpha val="34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E7A-4533-99CA-12F82C30C37E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E7A-4533-99CA-12F82C30C37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E7A-4533-99CA-12F82C30C3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280</c:v>
                </c:pt>
                <c:pt idx="1">
                  <c:v>330</c:v>
                </c:pt>
                <c:pt idx="2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E2-4AEA-8DAD-9F147EB10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28597920"/>
        <c:axId val="228598312"/>
      </c:barChart>
      <c:catAx>
        <c:axId val="2285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8598312"/>
        <c:crosses val="autoZero"/>
        <c:auto val="1"/>
        <c:lblAlgn val="ctr"/>
        <c:lblOffset val="100"/>
        <c:noMultiLvlLbl val="0"/>
      </c:catAx>
      <c:valAx>
        <c:axId val="228598312"/>
        <c:scaling>
          <c:orientation val="minMax"/>
          <c:max val="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85979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60000"/>
              <a:lumOff val="40000"/>
            </a:schemeClr>
          </a:solidFill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rgbClr val="7C7C7C"/>
                </a:solidFill>
              </a:defRPr>
            </a:pPr>
            <a:r>
              <a:rPr lang="ru-RU" sz="1800">
                <a:solidFill>
                  <a:srgbClr val="7C7C7C"/>
                </a:solidFill>
              </a:rPr>
              <a:t>Распределение</a:t>
            </a:r>
            <a:br>
              <a:rPr lang="ru-RU" sz="1800">
                <a:solidFill>
                  <a:srgbClr val="7C7C7C"/>
                </a:solidFill>
              </a:rPr>
            </a:br>
            <a:r>
              <a:rPr lang="ru-RU" sz="1800">
                <a:solidFill>
                  <a:srgbClr val="7C7C7C"/>
                </a:solidFill>
              </a:rPr>
              <a:t>онлайн-продаж</a:t>
            </a:r>
          </a:p>
          <a:p>
            <a:pPr>
              <a:defRPr sz="1800">
                <a:solidFill>
                  <a:srgbClr val="7C7C7C"/>
                </a:solidFill>
              </a:defRPr>
            </a:pPr>
            <a:r>
              <a:rPr lang="ru-RU" sz="1800">
                <a:solidFill>
                  <a:srgbClr val="7C7C7C"/>
                </a:solidFill>
              </a:rPr>
              <a:t>по сегментам</a:t>
            </a:r>
            <a:endParaRPr lang="en-US" sz="1800">
              <a:solidFill>
                <a:srgbClr val="7C7C7C"/>
              </a:solidFill>
            </a:endParaRPr>
          </a:p>
        </c:rich>
      </c:tx>
      <c:layout>
        <c:manualLayout>
          <c:xMode val="edge"/>
          <c:yMode val="edge"/>
          <c:x val="0.71858455486245021"/>
          <c:y val="8.71985036098898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3373888162086297E-2"/>
          <c:y val="1.8654065318907218E-2"/>
          <c:w val="0.57945871660518444"/>
          <c:h val="0.915918616569485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Directions</c:v>
                </c:pt>
              </c:strCache>
            </c:strRef>
          </c:tx>
          <c:spPr>
            <a:ln w="38100">
              <a:noFill/>
            </a:ln>
          </c:spPr>
          <c:dPt>
            <c:idx val="0"/>
            <c:bubble3D val="0"/>
            <c:spPr>
              <a:solidFill>
                <a:srgbClr val="4F44D4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1-47D4-4CED-8DD7-E73FE2FCCFFC}"/>
              </c:ext>
            </c:extLst>
          </c:dPt>
          <c:dPt>
            <c:idx val="1"/>
            <c:bubble3D val="0"/>
            <c:spPr>
              <a:solidFill>
                <a:srgbClr val="BCE1EE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3-47D4-4CED-8DD7-E73FE2FCCFFC}"/>
              </c:ext>
            </c:extLst>
          </c:dPt>
          <c:dPt>
            <c:idx val="2"/>
            <c:bubble3D val="0"/>
            <c:spPr>
              <a:solidFill>
                <a:srgbClr val="FE090C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5-47D4-4CED-8DD7-E73FE2FCCFFC}"/>
              </c:ext>
            </c:extLst>
          </c:dPt>
          <c:dPt>
            <c:idx val="3"/>
            <c:bubble3D val="0"/>
            <c:spPr>
              <a:solidFill>
                <a:srgbClr val="FF6163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7-47D4-4CED-8DD7-E73FE2FCCFFC}"/>
              </c:ext>
            </c:extLst>
          </c:dPt>
          <c:dPt>
            <c:idx val="4"/>
            <c:bubble3D val="0"/>
            <c:spPr>
              <a:solidFill>
                <a:srgbClr val="FFFFFF">
                  <a:lumMod val="65000"/>
                </a:srgbClr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9-47D4-4CED-8DD7-E73FE2FCCFFC}"/>
              </c:ext>
            </c:extLst>
          </c:dPt>
          <c:dPt>
            <c:idx val="5"/>
            <c:bubble3D val="0"/>
            <c:spPr>
              <a:solidFill>
                <a:sysClr val="window" lastClr="FFFFFF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B-47D4-4CED-8DD7-E73FE2FCCFFC}"/>
              </c:ext>
            </c:extLst>
          </c:dPt>
          <c:dPt>
            <c:idx val="6"/>
            <c:bubble3D val="0"/>
            <c:spPr>
              <a:solidFill>
                <a:srgbClr val="FEFAC9">
                  <a:lumMod val="50000"/>
                </a:srgbClr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D-47D4-4CED-8DD7-E73FE2FCCFFC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0F-47D4-4CED-8DD7-E73FE2FCCFFC}"/>
              </c:ext>
            </c:extLst>
          </c:dPt>
          <c:dPt>
            <c:idx val="8"/>
            <c:bubble3D val="0"/>
            <c:spPr>
              <a:solidFill>
                <a:srgbClr val="FF6600"/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11-47D4-4CED-8DD7-E73FE2FCCFFC}"/>
              </c:ext>
            </c:extLst>
          </c:dPt>
          <c:dPt>
            <c:idx val="9"/>
            <c:bubble3D val="0"/>
            <c:spPr>
              <a:solidFill>
                <a:sysClr val="window" lastClr="FFFFFF">
                  <a:lumMod val="75000"/>
                </a:sysClr>
              </a:solidFill>
              <a:ln w="38100">
                <a:noFill/>
              </a:ln>
            </c:spPr>
            <c:extLst>
              <c:ext xmlns:c16="http://schemas.microsoft.com/office/drawing/2014/chart" uri="{C3380CC4-5D6E-409C-BE32-E72D297353CC}">
                <c16:uniqueId val="{00000013-47D4-4CED-8DD7-E73FE2FCCF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7C7C7C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авиабилеты</c:v>
                </c:pt>
                <c:pt idx="1">
                  <c:v>ж/д билеты</c:v>
                </c:pt>
                <c:pt idx="2">
                  <c:v>отели</c:v>
                </c:pt>
                <c:pt idx="3">
                  <c:v>туры</c:v>
                </c:pt>
                <c:pt idx="4">
                  <c:v>прочее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_-* #,##0\ _₽_-;\-* #,##0\ _₽_-;_-* &quot;-&quot;??\ _₽_-;_-@_-">
                  <c:v>376</c:v>
                </c:pt>
                <c:pt idx="1">
                  <c:v>162</c:v>
                </c:pt>
                <c:pt idx="2">
                  <c:v>189</c:v>
                </c:pt>
                <c:pt idx="3">
                  <c:v>26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7D4-4CED-8DD7-E73FE2FCCF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15"/>
      </c:pieChart>
    </c:plotArea>
    <c:legend>
      <c:legendPos val="r"/>
      <c:layout>
        <c:manualLayout>
          <c:xMode val="edge"/>
          <c:yMode val="edge"/>
          <c:x val="0.61247517690924924"/>
          <c:y val="0.5742985542728809"/>
          <c:w val="0.35794815068857083"/>
          <c:h val="0.33938922153443535"/>
        </c:manualLayout>
      </c:layout>
      <c:overlay val="0"/>
      <c:txPr>
        <a:bodyPr/>
        <a:lstStyle/>
        <a:p>
          <a:pPr>
            <a:defRPr>
              <a:solidFill>
                <a:srgbClr val="7C7C7C"/>
              </a:solidFill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38100"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Онлайн-продажи туристических услуг</a:t>
            </a:r>
            <a:br>
              <a:rPr lang="ru-RU" dirty="0"/>
            </a:br>
            <a:r>
              <a:rPr lang="ru-RU" dirty="0"/>
              <a:t>российским покупателям, млрд руб.</a:t>
            </a:r>
            <a:endParaRPr lang="en-US" dirty="0"/>
          </a:p>
        </c:rich>
      </c:tx>
      <c:layout>
        <c:manualLayout>
          <c:xMode val="edge"/>
          <c:yMode val="edge"/>
          <c:x val="0.10322426919993481"/>
          <c:y val="3.855226913783414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603680846362296E-2"/>
          <c:y val="3.5141833623607108E-2"/>
          <c:w val="0.88091650880984917"/>
          <c:h val="0.85613935650329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online sales (domestic)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9E2-4AEA-8DAD-9F147EB108D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9E2-4AEA-8DAD-9F147EB108D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alpha val="67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3E7A-4533-99CA-12F82C30C37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alpha val="34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E7A-4533-99CA-12F82C30C37E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E7A-4533-99CA-12F82C30C37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E7A-4533-99CA-12F82C30C3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2017Е</c:v>
                </c:pt>
                <c:pt idx="8">
                  <c:v>2018F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70</c:v>
                </c:pt>
                <c:pt idx="1">
                  <c:v>120</c:v>
                </c:pt>
                <c:pt idx="2">
                  <c:v>190</c:v>
                </c:pt>
                <c:pt idx="3">
                  <c:v>280</c:v>
                </c:pt>
                <c:pt idx="4">
                  <c:v>415</c:v>
                </c:pt>
                <c:pt idx="5">
                  <c:v>530</c:v>
                </c:pt>
                <c:pt idx="6">
                  <c:v>640</c:v>
                </c:pt>
                <c:pt idx="7">
                  <c:v>780</c:v>
                </c:pt>
                <c:pt idx="8">
                  <c:v>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E2-4AEA-8DAD-9F147EB10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28597920"/>
        <c:axId val="228598312"/>
      </c:barChart>
      <c:catAx>
        <c:axId val="2285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8598312"/>
        <c:crosses val="autoZero"/>
        <c:auto val="1"/>
        <c:lblAlgn val="ctr"/>
        <c:lblOffset val="100"/>
        <c:noMultiLvlLbl val="0"/>
      </c:catAx>
      <c:valAx>
        <c:axId val="228598312"/>
        <c:scaling>
          <c:orientation val="minMax"/>
          <c:max val="9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859792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60000"/>
              <a:lumOff val="40000"/>
            </a:schemeClr>
          </a:solidFill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38458032705815"/>
          <c:y val="7.3795529434457496E-2"/>
          <c:w val="0.68370701087418273"/>
          <c:h val="0.909007314540876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Агрегаторы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605-436C-9FA0-322CC0895E4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605-436C-9FA0-322CC0895E4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605-436C-9FA0-322CC0895E4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605-436C-9FA0-322CC0895E4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605-436C-9FA0-322CC0895E4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605-436C-9FA0-322CC0895E4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605-436C-9FA0-322CC0895E4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605-436C-9FA0-322CC0895E4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C605-436C-9FA0-322CC0895E4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C605-436C-9FA0-322CC0895E4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C605-436C-9FA0-322CC0895E4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C605-436C-9FA0-322CC0895E4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C605-436C-9FA0-322CC0895E4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C605-436C-9FA0-322CC0895E4E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C605-436C-9FA0-322CC0895E4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C605-436C-9FA0-322CC0895E4E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C605-436C-9FA0-322CC0895E4E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C605-436C-9FA0-322CC0895E4E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C605-436C-9FA0-322CC0895E4E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C605-436C-9FA0-322CC0895E4E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C605-436C-9FA0-322CC0895E4E}"/>
              </c:ext>
            </c:extLst>
          </c:dPt>
          <c:cat>
            <c:strRef>
              <c:f>Лист1!$A$2:$A$21</c:f>
              <c:strCache>
                <c:ptCount val="20"/>
                <c:pt idx="0">
                  <c:v>aviasales.ru</c:v>
                </c:pt>
                <c:pt idx="1">
                  <c:v>skyscanner.ru</c:v>
                </c:pt>
                <c:pt idx="2">
                  <c:v>avia.tutu.ru</c:v>
                </c:pt>
                <c:pt idx="3">
                  <c:v>avia.yandex.ru</c:v>
                </c:pt>
                <c:pt idx="4">
                  <c:v>aeroflot.ru*</c:v>
                </c:pt>
                <c:pt idx="5">
                  <c:v>ozon.travel</c:v>
                </c:pt>
                <c:pt idx="6">
                  <c:v>onetwotrip.com</c:v>
                </c:pt>
                <c:pt idx="7">
                  <c:v>momondo.ru</c:v>
                </c:pt>
                <c:pt idx="8">
                  <c:v>travelwith.s7.ru</c:v>
                </c:pt>
                <c:pt idx="9">
                  <c:v>booking.pobeda.aero</c:v>
                </c:pt>
                <c:pt idx="10">
                  <c:v>biletyplus.ru</c:v>
                </c:pt>
                <c:pt idx="11">
                  <c:v>kupibilet.ru</c:v>
                </c:pt>
                <c:pt idx="12">
                  <c:v>ticket.utair.ru</c:v>
                </c:pt>
                <c:pt idx="13">
                  <c:v>anywayanyday.com</c:v>
                </c:pt>
                <c:pt idx="14">
                  <c:v>booking.uralairlines.ru</c:v>
                </c:pt>
                <c:pt idx="15">
                  <c:v>biletix.ru</c:v>
                </c:pt>
                <c:pt idx="16">
                  <c:v>svyaznoy.travel</c:v>
                </c:pt>
                <c:pt idx="17">
                  <c:v>aviakassa.ru</c:v>
                </c:pt>
                <c:pt idx="18">
                  <c:v>spasibosberbank.travel</c:v>
                </c:pt>
                <c:pt idx="19">
                  <c:v>kayak.ru + kayak.com</c:v>
                </c:pt>
              </c:strCache>
            </c:strRef>
          </c:cat>
          <c:val>
            <c:numRef>
              <c:f>Лист1!$B$2:$B$21</c:f>
              <c:numCache>
                <c:formatCode>0</c:formatCode>
                <c:ptCount val="20"/>
                <c:pt idx="0">
                  <c:v>9252.0810393411903</c:v>
                </c:pt>
                <c:pt idx="1">
                  <c:v>6511.9652120588789</c:v>
                </c:pt>
                <c:pt idx="2">
                  <c:v>0</c:v>
                </c:pt>
                <c:pt idx="3">
                  <c:v>4090.9900566814927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1915.2590442657079</c:v>
                </c:pt>
                <c:pt idx="8">
                  <c:v>0</c:v>
                </c:pt>
                <c:pt idx="9">
                  <c:v>0</c:v>
                </c:pt>
                <c:pt idx="10">
                  <c:v>1286.8828038240395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370.15762632365738</c:v>
                </c:pt>
                <c:pt idx="19">
                  <c:v>328.57714361934796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C605-436C-9FA0-322CC0895E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Перевозчики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Лист1!$A$2:$A$21</c:f>
              <c:strCache>
                <c:ptCount val="20"/>
                <c:pt idx="0">
                  <c:v>aviasales.ru</c:v>
                </c:pt>
                <c:pt idx="1">
                  <c:v>skyscanner.ru</c:v>
                </c:pt>
                <c:pt idx="2">
                  <c:v>avia.tutu.ru</c:v>
                </c:pt>
                <c:pt idx="3">
                  <c:v>avia.yandex.ru</c:v>
                </c:pt>
                <c:pt idx="4">
                  <c:v>aeroflot.ru*</c:v>
                </c:pt>
                <c:pt idx="5">
                  <c:v>ozon.travel</c:v>
                </c:pt>
                <c:pt idx="6">
                  <c:v>onetwotrip.com</c:v>
                </c:pt>
                <c:pt idx="7">
                  <c:v>momondo.ru</c:v>
                </c:pt>
                <c:pt idx="8">
                  <c:v>travelwith.s7.ru</c:v>
                </c:pt>
                <c:pt idx="9">
                  <c:v>booking.pobeda.aero</c:v>
                </c:pt>
                <c:pt idx="10">
                  <c:v>biletyplus.ru</c:v>
                </c:pt>
                <c:pt idx="11">
                  <c:v>kupibilet.ru</c:v>
                </c:pt>
                <c:pt idx="12">
                  <c:v>ticket.utair.ru</c:v>
                </c:pt>
                <c:pt idx="13">
                  <c:v>anywayanyday.com</c:v>
                </c:pt>
                <c:pt idx="14">
                  <c:v>booking.uralairlines.ru</c:v>
                </c:pt>
                <c:pt idx="15">
                  <c:v>biletix.ru</c:v>
                </c:pt>
                <c:pt idx="16">
                  <c:v>svyaznoy.travel</c:v>
                </c:pt>
                <c:pt idx="17">
                  <c:v>aviakassa.ru</c:v>
                </c:pt>
                <c:pt idx="18">
                  <c:v>spasibosberbank.travel</c:v>
                </c:pt>
                <c:pt idx="19">
                  <c:v>kayak.ru + kayak.com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">
                  <c:v>3440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0">
                  <c:v>1810.2315739689259</c:v>
                </c:pt>
                <c:pt idx="9" formatCode="0">
                  <c:v>1495.3314260337913</c:v>
                </c:pt>
                <c:pt idx="10">
                  <c:v>0</c:v>
                </c:pt>
                <c:pt idx="11">
                  <c:v>0</c:v>
                </c:pt>
                <c:pt idx="12" formatCode="0">
                  <c:v>789.52245638829277</c:v>
                </c:pt>
                <c:pt idx="13">
                  <c:v>0</c:v>
                </c:pt>
                <c:pt idx="14" formatCode="0">
                  <c:v>575.57017403681903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5-46CC-B34A-AEB85067D6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ОТА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Лист1!$A$2:$A$21</c:f>
              <c:strCache>
                <c:ptCount val="20"/>
                <c:pt idx="0">
                  <c:v>aviasales.ru</c:v>
                </c:pt>
                <c:pt idx="1">
                  <c:v>skyscanner.ru</c:v>
                </c:pt>
                <c:pt idx="2">
                  <c:v>avia.tutu.ru</c:v>
                </c:pt>
                <c:pt idx="3">
                  <c:v>avia.yandex.ru</c:v>
                </c:pt>
                <c:pt idx="4">
                  <c:v>aeroflot.ru*</c:v>
                </c:pt>
                <c:pt idx="5">
                  <c:v>ozon.travel</c:v>
                </c:pt>
                <c:pt idx="6">
                  <c:v>onetwotrip.com</c:v>
                </c:pt>
                <c:pt idx="7">
                  <c:v>momondo.ru</c:v>
                </c:pt>
                <c:pt idx="8">
                  <c:v>travelwith.s7.ru</c:v>
                </c:pt>
                <c:pt idx="9">
                  <c:v>booking.pobeda.aero</c:v>
                </c:pt>
                <c:pt idx="10">
                  <c:v>biletyplus.ru</c:v>
                </c:pt>
                <c:pt idx="11">
                  <c:v>kupibilet.ru</c:v>
                </c:pt>
                <c:pt idx="12">
                  <c:v>ticket.utair.ru</c:v>
                </c:pt>
                <c:pt idx="13">
                  <c:v>anywayanyday.com</c:v>
                </c:pt>
                <c:pt idx="14">
                  <c:v>booking.uralairlines.ru</c:v>
                </c:pt>
                <c:pt idx="15">
                  <c:v>biletix.ru</c:v>
                </c:pt>
                <c:pt idx="16">
                  <c:v>svyaznoy.travel</c:v>
                </c:pt>
                <c:pt idx="17">
                  <c:v>aviakassa.ru</c:v>
                </c:pt>
                <c:pt idx="18">
                  <c:v>spasibosberbank.travel</c:v>
                </c:pt>
                <c:pt idx="19">
                  <c:v>kayak.ru + kayak.com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 formatCode="0">
                  <c:v>4223.9855224422818</c:v>
                </c:pt>
                <c:pt idx="3">
                  <c:v>0</c:v>
                </c:pt>
                <c:pt idx="4">
                  <c:v>0</c:v>
                </c:pt>
                <c:pt idx="5" formatCode="0">
                  <c:v>3303.9834628784092</c:v>
                </c:pt>
                <c:pt idx="6" formatCode="0">
                  <c:v>2039.1334567223232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 formatCode="0">
                  <c:v>1097.8158837913638</c:v>
                </c:pt>
                <c:pt idx="12">
                  <c:v>0</c:v>
                </c:pt>
                <c:pt idx="13" formatCode="0">
                  <c:v>675.52841791721266</c:v>
                </c:pt>
                <c:pt idx="14">
                  <c:v>0</c:v>
                </c:pt>
                <c:pt idx="15" formatCode="0">
                  <c:v>531.92703703408847</c:v>
                </c:pt>
                <c:pt idx="16" formatCode="0">
                  <c:v>419.05839971764703</c:v>
                </c:pt>
                <c:pt idx="17" formatCode="0">
                  <c:v>414.16609056999999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C5-46CC-B34A-AEB85067D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0859920"/>
        <c:axId val="230860312"/>
      </c:barChart>
      <c:catAx>
        <c:axId val="2308599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>
                <a:solidFill>
                  <a:srgbClr val="7C7C7C"/>
                </a:solidFill>
              </a:defRPr>
            </a:pPr>
            <a:endParaRPr lang="en-US"/>
          </a:p>
        </c:txPr>
        <c:crossAx val="230860312"/>
        <c:crosses val="autoZero"/>
        <c:auto val="1"/>
        <c:lblAlgn val="ctr"/>
        <c:lblOffset val="100"/>
        <c:tickLblSkip val="1"/>
        <c:noMultiLvlLbl val="0"/>
      </c:catAx>
      <c:valAx>
        <c:axId val="230860312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 algn="r">
                  <a:defRPr sz="1800">
                    <a:solidFill>
                      <a:srgbClr val="7C7C7C"/>
                    </a:solidFill>
                  </a:defRPr>
                </a:pPr>
                <a:r>
                  <a:rPr lang="ru-RU" sz="1800" dirty="0">
                    <a:solidFill>
                      <a:srgbClr val="7C7C7C"/>
                    </a:solidFill>
                  </a:rPr>
                  <a:t>Количество</a:t>
                </a:r>
                <a:r>
                  <a:rPr lang="ru-RU" sz="1800" baseline="0" dirty="0">
                    <a:solidFill>
                      <a:srgbClr val="7C7C7C"/>
                    </a:solidFill>
                  </a:rPr>
                  <a:t> п</a:t>
                </a:r>
                <a:r>
                  <a:rPr lang="ru-RU" sz="1800" dirty="0">
                    <a:solidFill>
                      <a:srgbClr val="7C7C7C"/>
                    </a:solidFill>
                  </a:rPr>
                  <a:t>осещений в месяц, </a:t>
                </a:r>
              </a:p>
              <a:p>
                <a:pPr algn="r">
                  <a:defRPr sz="1800">
                    <a:solidFill>
                      <a:srgbClr val="7C7C7C"/>
                    </a:solidFill>
                  </a:defRPr>
                </a:pPr>
                <a:r>
                  <a:rPr lang="ru-RU" sz="1800" dirty="0">
                    <a:solidFill>
                      <a:srgbClr val="7C7C7C"/>
                    </a:solidFill>
                  </a:rPr>
                  <a:t>август-октябрь 2017,</a:t>
                </a:r>
                <a:r>
                  <a:rPr lang="ru-RU" sz="1800" baseline="0" dirty="0">
                    <a:solidFill>
                      <a:srgbClr val="7C7C7C"/>
                    </a:solidFill>
                  </a:rPr>
                  <a:t> тыс. (Россия)</a:t>
                </a:r>
                <a:endParaRPr lang="en-US" sz="1800" dirty="0">
                  <a:solidFill>
                    <a:srgbClr val="7C7C7C"/>
                  </a:solidFill>
                </a:endParaRPr>
              </a:p>
            </c:rich>
          </c:tx>
          <c:layout>
            <c:manualLayout>
              <c:xMode val="edge"/>
              <c:yMode val="edge"/>
              <c:x val="0.59183655558821158"/>
              <c:y val="0.22299568577578918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solidFill>
                  <a:srgbClr val="7C7C7C"/>
                </a:solidFill>
              </a:defRPr>
            </a:pPr>
            <a:endParaRPr lang="en-US"/>
          </a:p>
        </c:txPr>
        <c:crossAx val="230859920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67396948659555878"/>
          <c:y val="0.354051813641445"/>
          <c:w val="0.23314930013883914"/>
          <c:h val="0.19271860942116614"/>
        </c:manualLayout>
      </c:layout>
      <c:overlay val="0"/>
      <c:txPr>
        <a:bodyPr/>
        <a:lstStyle/>
        <a:p>
          <a:pPr>
            <a:defRPr>
              <a:solidFill>
                <a:srgbClr val="7C7C7C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2003746816896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86522141130103"/>
          <c:y val="0.17447845018677871"/>
          <c:w val="0.31159881374823439"/>
          <c:h val="0.712569136016911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Агрегаторы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F1-4954-BF39-9F62D39D4E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F1-4954-BF39-9F62D39D4E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F1-4954-BF39-9F62D39D4E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F1-4954-BF39-9F62D39D4E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F1-4954-BF39-9F62D39D4E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F1-4954-BF39-9F62D39D4E1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0F1-4954-BF39-9F62D39D4E1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7C7C7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0F1-4954-BF39-9F62D39D4E1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0F1-4954-BF39-9F62D39D4E1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0F1-4954-BF39-9F62D39D4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Прямой трафик</c:v>
                </c:pt>
                <c:pt idx="1">
                  <c:v>Поиск</c:v>
                </c:pt>
                <c:pt idx="2">
                  <c:v>Соцсети</c:v>
                </c:pt>
                <c:pt idx="3">
                  <c:v>Веб-почты</c:v>
                </c:pt>
                <c:pt idx="4">
                  <c:v>Баннерная реклама</c:v>
                </c:pt>
                <c:pt idx="5">
                  <c:v>Другие сайты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0.3548</c:v>
                </c:pt>
                <c:pt idx="1">
                  <c:v>0.38136666666666663</c:v>
                </c:pt>
                <c:pt idx="2">
                  <c:v>2.3733333333333332E-2</c:v>
                </c:pt>
                <c:pt idx="3">
                  <c:v>3.2199999999999999E-2</c:v>
                </c:pt>
                <c:pt idx="4">
                  <c:v>4.7899999999999998E-2</c:v>
                </c:pt>
                <c:pt idx="5">
                  <c:v>0.15996666666666667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D-48A1-B06A-2AD5BA458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2278655692E-2"/>
          <c:y val="0.93046925219627175"/>
          <c:w val="0.89999996303820762"/>
          <c:h val="6.953074780372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2023738075978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122343538568782"/>
          <c:y val="0.17714689863657246"/>
          <c:w val="0.62359139047420231"/>
          <c:h val="0.706987751086249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Онлайн-агентства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07A-4750-8F7D-5C3F0D4E1A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7A-4750-8F7D-5C3F0D4E1A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07A-4750-8F7D-5C3F0D4E1A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07A-4750-8F7D-5C3F0D4E1A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07A-4750-8F7D-5C3F0D4E1A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07A-4750-8F7D-5C3F0D4E1A7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7A-4750-8F7D-5C3F0D4E1A7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7C7C7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07A-4750-8F7D-5C3F0D4E1A7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07A-4750-8F7D-5C3F0D4E1A7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7C7C7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07A-4750-8F7D-5C3F0D4E1A7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07A-4750-8F7D-5C3F0D4E1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Прямой трафик</c:v>
                </c:pt>
                <c:pt idx="1">
                  <c:v>Поиск</c:v>
                </c:pt>
                <c:pt idx="2">
                  <c:v>Соцсети</c:v>
                </c:pt>
                <c:pt idx="3">
                  <c:v>Веб-почта</c:v>
                </c:pt>
                <c:pt idx="4">
                  <c:v>Баннерная реклама</c:v>
                </c:pt>
                <c:pt idx="5">
                  <c:v>Другие сайты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0.19853999999999999</c:v>
                </c:pt>
                <c:pt idx="1">
                  <c:v>0.29232000000000002</c:v>
                </c:pt>
                <c:pt idx="2">
                  <c:v>1.328E-2</c:v>
                </c:pt>
                <c:pt idx="3">
                  <c:v>8.5549999999999987E-2</c:v>
                </c:pt>
                <c:pt idx="4">
                  <c:v>1.5790000000000002E-2</c:v>
                </c:pt>
                <c:pt idx="5">
                  <c:v>0.39364000000000005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7A-4750-8F7D-5C3F0D4E1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42287074940393"/>
          <c:y val="3.1531714778533539E-2"/>
          <c:w val="0.87453864634698719"/>
          <c:h val="0.735047698065936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 cmpd="sng">
              <a:solidFill>
                <a:schemeClr val="accent3"/>
              </a:solidFill>
            </a:ln>
          </c:spPr>
          <c:marker>
            <c:symbol val="none"/>
          </c:marker>
          <c:dPt>
            <c:idx val="39"/>
            <c:bubble3D val="0"/>
            <c:spPr>
              <a:ln w="50800" cmpd="sng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CA4-4D6C-8985-BAF23DA5A052}"/>
              </c:ext>
            </c:extLst>
          </c:dPt>
          <c:dPt>
            <c:idx val="40"/>
            <c:bubble3D val="0"/>
            <c:spPr>
              <a:ln w="50800" cmpd="sng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CA4-4D6C-8985-BAF23DA5A052}"/>
              </c:ext>
            </c:extLst>
          </c:dPt>
          <c:dPt>
            <c:idx val="41"/>
            <c:bubble3D val="0"/>
            <c:spPr>
              <a:ln w="50800" cmpd="sng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CA4-4D6C-8985-BAF23DA5A052}"/>
              </c:ext>
            </c:extLst>
          </c:dPt>
          <c:dPt>
            <c:idx val="42"/>
            <c:bubble3D val="0"/>
            <c:spPr>
              <a:ln w="50800" cmpd="sng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CA4-4D6C-8985-BAF23DA5A052}"/>
              </c:ext>
            </c:extLst>
          </c:dPt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09-3CA4-4D6C-8985-BAF23DA5A052}"/>
              </c:ext>
            </c:extLst>
          </c:dPt>
          <c:dPt>
            <c:idx val="47"/>
            <c:bubble3D val="0"/>
            <c:extLst>
              <c:ext xmlns:c16="http://schemas.microsoft.com/office/drawing/2014/chart" uri="{C3380CC4-5D6E-409C-BE32-E72D297353CC}">
                <c16:uniqueId val="{0000000B-3CA4-4D6C-8985-BAF23DA5A052}"/>
              </c:ext>
            </c:extLst>
          </c:dPt>
          <c:dPt>
            <c:idx val="48"/>
            <c:bubble3D val="0"/>
            <c:extLst>
              <c:ext xmlns:c16="http://schemas.microsoft.com/office/drawing/2014/chart" uri="{C3380CC4-5D6E-409C-BE32-E72D297353CC}">
                <c16:uniqueId val="{0000000D-3CA4-4D6C-8985-BAF23DA5A052}"/>
              </c:ext>
            </c:extLst>
          </c:dPt>
          <c:dPt>
            <c:idx val="49"/>
            <c:bubble3D val="0"/>
            <c:extLst>
              <c:ext xmlns:c16="http://schemas.microsoft.com/office/drawing/2014/chart" uri="{C3380CC4-5D6E-409C-BE32-E72D297353CC}">
                <c16:uniqueId val="{0000000F-3CA4-4D6C-8985-BAF23DA5A052}"/>
              </c:ext>
            </c:extLst>
          </c:dPt>
          <c:dPt>
            <c:idx val="50"/>
            <c:bubble3D val="0"/>
            <c:extLst>
              <c:ext xmlns:c16="http://schemas.microsoft.com/office/drawing/2014/chart" uri="{C3380CC4-5D6E-409C-BE32-E72D297353CC}">
                <c16:uniqueId val="{00000011-3CA4-4D6C-8985-BAF23DA5A052}"/>
              </c:ext>
            </c:extLst>
          </c:dPt>
          <c:dPt>
            <c:idx val="51"/>
            <c:bubble3D val="0"/>
            <c:extLst>
              <c:ext xmlns:c16="http://schemas.microsoft.com/office/drawing/2014/chart" uri="{C3380CC4-5D6E-409C-BE32-E72D297353CC}">
                <c16:uniqueId val="{00000013-3CA4-4D6C-8985-BAF23DA5A052}"/>
              </c:ext>
            </c:extLst>
          </c:dPt>
          <c:dLbls>
            <c:dLbl>
              <c:idx val="66"/>
              <c:layout>
                <c:manualLayout>
                  <c:x val="-4.9449334289959476E-3"/>
                  <c:y val="4.344391920252008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2CBEBD70-F4E7-48B1-B1B1-850C9FBC7475}" type="CATEGORYNAME">
                      <a:rPr lang="en-US" smtClean="0"/>
                      <a:pPr>
                        <a:defRPr sz="1400"/>
                      </a:pPr>
                      <a:t>[CATEGORY NAME]</a:t>
                    </a:fld>
                    <a:endParaRPr lang="en-US" dirty="0"/>
                  </a:p>
                  <a:p>
                    <a:pPr>
                      <a:defRPr sz="1400"/>
                    </a:pPr>
                    <a:r>
                      <a:rPr lang="en-US" baseline="0" dirty="0"/>
                      <a:t> </a:t>
                    </a:r>
                    <a:fld id="{F7D224FC-7AB9-4E03-87DC-D76A9ADCAD52}" type="VALUE">
                      <a:rPr lang="en-US" baseline="0"/>
                      <a:pPr>
                        <a:defRPr sz="1400"/>
                      </a:pPr>
                      <a:t>[VALUE]</a:t>
                    </a:fld>
                    <a:endParaRPr lang="en-US" baseline="0" dirty="0"/>
                  </a:p>
                </c:rich>
              </c:tx>
              <c:spPr>
                <a:noFill/>
                <a:ln>
                  <a:solidFill>
                    <a:srgbClr val="003300"/>
                  </a:solidFill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BCE-4FA5-9CD2-58799C8BD287}"/>
                </c:ext>
              </c:extLst>
            </c:dLbl>
            <c:dLbl>
              <c:idx val="70"/>
              <c:layout>
                <c:manualLayout>
                  <c:x val="-7.9118934863935161E-2"/>
                  <c:y val="-3.475513536201612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/>
                    </a:pPr>
                    <a:fld id="{A393FE7C-60E0-46E7-B59A-DC681446A752}" type="CATEGORYNAME">
                      <a:rPr lang="en-US" sz="1400" smtClean="0"/>
                      <a:pPr>
                        <a:defRPr sz="1400"/>
                      </a:pPr>
                      <a:t>[CATEGORY NAME]</a:t>
                    </a:fld>
                    <a:endParaRPr lang="en-US" sz="1400" baseline="0" dirty="0"/>
                  </a:p>
                  <a:p>
                    <a:pPr>
                      <a:defRPr sz="1400"/>
                    </a:pPr>
                    <a:r>
                      <a:rPr lang="en-US" sz="1400" baseline="0" dirty="0"/>
                      <a:t>+</a:t>
                    </a:r>
                    <a:fld id="{69DC6F50-FCE9-437D-9107-90F95037E518}" type="VALUE">
                      <a:rPr lang="en-US" sz="1400" baseline="0" smtClean="0"/>
                      <a:pPr>
                        <a:defRPr sz="1400"/>
                      </a:pPr>
                      <a:t>[VALUE]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solidFill>
                    <a:srgbClr val="003300"/>
                  </a:solidFill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BCE-4FA5-9CD2-58799C8BD2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Лист1!$A$3:$A$82</c:f>
              <c:numCache>
                <c:formatCode>mm/yy</c:formatCode>
                <c:ptCount val="80"/>
                <c:pt idx="0">
                  <c:v>40575</c:v>
                </c:pt>
                <c:pt idx="1">
                  <c:v>40603</c:v>
                </c:pt>
                <c:pt idx="2">
                  <c:v>40634</c:v>
                </c:pt>
                <c:pt idx="3">
                  <c:v>40664</c:v>
                </c:pt>
                <c:pt idx="4">
                  <c:v>40695</c:v>
                </c:pt>
                <c:pt idx="5">
                  <c:v>40725</c:v>
                </c:pt>
                <c:pt idx="6">
                  <c:v>40756</c:v>
                </c:pt>
                <c:pt idx="7">
                  <c:v>40787</c:v>
                </c:pt>
                <c:pt idx="8">
                  <c:v>40817</c:v>
                </c:pt>
                <c:pt idx="9">
                  <c:v>40848</c:v>
                </c:pt>
                <c:pt idx="10">
                  <c:v>40878</c:v>
                </c:pt>
                <c:pt idx="11">
                  <c:v>40909</c:v>
                </c:pt>
                <c:pt idx="12">
                  <c:v>40940</c:v>
                </c:pt>
                <c:pt idx="13">
                  <c:v>40969</c:v>
                </c:pt>
                <c:pt idx="14">
                  <c:v>41000</c:v>
                </c:pt>
                <c:pt idx="15">
                  <c:v>41030</c:v>
                </c:pt>
                <c:pt idx="16">
                  <c:v>41061</c:v>
                </c:pt>
                <c:pt idx="17">
                  <c:v>41091</c:v>
                </c:pt>
                <c:pt idx="18">
                  <c:v>41122</c:v>
                </c:pt>
                <c:pt idx="19">
                  <c:v>41153</c:v>
                </c:pt>
                <c:pt idx="20">
                  <c:v>41183</c:v>
                </c:pt>
                <c:pt idx="21">
                  <c:v>41214</c:v>
                </c:pt>
                <c:pt idx="22">
                  <c:v>41244</c:v>
                </c:pt>
                <c:pt idx="23">
                  <c:v>41275</c:v>
                </c:pt>
                <c:pt idx="24">
                  <c:v>41306</c:v>
                </c:pt>
                <c:pt idx="25">
                  <c:v>41334</c:v>
                </c:pt>
                <c:pt idx="26">
                  <c:v>41365</c:v>
                </c:pt>
                <c:pt idx="27">
                  <c:v>41395</c:v>
                </c:pt>
                <c:pt idx="28">
                  <c:v>41426</c:v>
                </c:pt>
                <c:pt idx="29">
                  <c:v>41456</c:v>
                </c:pt>
                <c:pt idx="30">
                  <c:v>41487</c:v>
                </c:pt>
                <c:pt idx="31">
                  <c:v>41518</c:v>
                </c:pt>
                <c:pt idx="32">
                  <c:v>41548</c:v>
                </c:pt>
                <c:pt idx="33">
                  <c:v>41579</c:v>
                </c:pt>
                <c:pt idx="34">
                  <c:v>41609</c:v>
                </c:pt>
                <c:pt idx="35">
                  <c:v>41640</c:v>
                </c:pt>
                <c:pt idx="36">
                  <c:v>41671</c:v>
                </c:pt>
                <c:pt idx="37">
                  <c:v>41699</c:v>
                </c:pt>
                <c:pt idx="38">
                  <c:v>41730</c:v>
                </c:pt>
                <c:pt idx="39">
                  <c:v>41760</c:v>
                </c:pt>
                <c:pt idx="40">
                  <c:v>41791</c:v>
                </c:pt>
                <c:pt idx="41">
                  <c:v>41821</c:v>
                </c:pt>
                <c:pt idx="42">
                  <c:v>41852</c:v>
                </c:pt>
                <c:pt idx="43">
                  <c:v>41883</c:v>
                </c:pt>
                <c:pt idx="44">
                  <c:v>41913</c:v>
                </c:pt>
                <c:pt idx="45">
                  <c:v>41944</c:v>
                </c:pt>
                <c:pt idx="46">
                  <c:v>41974</c:v>
                </c:pt>
                <c:pt idx="47">
                  <c:v>42005</c:v>
                </c:pt>
                <c:pt idx="48">
                  <c:v>42036</c:v>
                </c:pt>
                <c:pt idx="49">
                  <c:v>42064</c:v>
                </c:pt>
                <c:pt idx="50">
                  <c:v>42095</c:v>
                </c:pt>
                <c:pt idx="51">
                  <c:v>42125</c:v>
                </c:pt>
                <c:pt idx="52">
                  <c:v>42156</c:v>
                </c:pt>
                <c:pt idx="53">
                  <c:v>42186</c:v>
                </c:pt>
                <c:pt idx="54">
                  <c:v>42217</c:v>
                </c:pt>
                <c:pt idx="55">
                  <c:v>42248</c:v>
                </c:pt>
                <c:pt idx="56">
                  <c:v>42278</c:v>
                </c:pt>
                <c:pt idx="57">
                  <c:v>42309</c:v>
                </c:pt>
                <c:pt idx="58">
                  <c:v>42339</c:v>
                </c:pt>
                <c:pt idx="59">
                  <c:v>42370</c:v>
                </c:pt>
                <c:pt idx="60">
                  <c:v>42401</c:v>
                </c:pt>
                <c:pt idx="61">
                  <c:v>42430</c:v>
                </c:pt>
                <c:pt idx="62">
                  <c:v>42461</c:v>
                </c:pt>
                <c:pt idx="63">
                  <c:v>42491</c:v>
                </c:pt>
                <c:pt idx="64">
                  <c:v>42522</c:v>
                </c:pt>
                <c:pt idx="65">
                  <c:v>42552</c:v>
                </c:pt>
                <c:pt idx="66">
                  <c:v>42583</c:v>
                </c:pt>
                <c:pt idx="67">
                  <c:v>42614</c:v>
                </c:pt>
                <c:pt idx="68">
                  <c:v>42644</c:v>
                </c:pt>
                <c:pt idx="69">
                  <c:v>42675</c:v>
                </c:pt>
                <c:pt idx="70">
                  <c:v>42705</c:v>
                </c:pt>
                <c:pt idx="71">
                  <c:v>42736</c:v>
                </c:pt>
                <c:pt idx="72">
                  <c:v>42767</c:v>
                </c:pt>
                <c:pt idx="73">
                  <c:v>42795</c:v>
                </c:pt>
                <c:pt idx="74">
                  <c:v>42826</c:v>
                </c:pt>
                <c:pt idx="75">
                  <c:v>42856</c:v>
                </c:pt>
                <c:pt idx="76">
                  <c:v>42887</c:v>
                </c:pt>
                <c:pt idx="77">
                  <c:v>42917</c:v>
                </c:pt>
                <c:pt idx="78">
                  <c:v>42948</c:v>
                </c:pt>
                <c:pt idx="79">
                  <c:v>42979</c:v>
                </c:pt>
              </c:numCache>
            </c:numRef>
          </c:cat>
          <c:val>
            <c:numRef>
              <c:f>Лист1!$B$3:$B$82</c:f>
              <c:numCache>
                <c:formatCode>0.0%</c:formatCode>
                <c:ptCount val="80"/>
                <c:pt idx="0">
                  <c:v>-1.88008008698799E-2</c:v>
                </c:pt>
                <c:pt idx="1">
                  <c:v>-8.7033780189456511E-2</c:v>
                </c:pt>
                <c:pt idx="2">
                  <c:v>2.367200647369927E-2</c:v>
                </c:pt>
                <c:pt idx="3">
                  <c:v>6.9733571611685585E-2</c:v>
                </c:pt>
                <c:pt idx="4">
                  <c:v>0.10169899178645525</c:v>
                </c:pt>
                <c:pt idx="5">
                  <c:v>0.12996292622219929</c:v>
                </c:pt>
                <c:pt idx="6">
                  <c:v>0.13836032449772695</c:v>
                </c:pt>
                <c:pt idx="7">
                  <c:v>0.1449250820172705</c:v>
                </c:pt>
                <c:pt idx="8">
                  <c:v>2.4759814883806852E-2</c:v>
                </c:pt>
                <c:pt idx="9">
                  <c:v>6.508501848460102E-2</c:v>
                </c:pt>
                <c:pt idx="10">
                  <c:v>4.8914926454376451E-2</c:v>
                </c:pt>
                <c:pt idx="11">
                  <c:v>8.4643997456714803E-2</c:v>
                </c:pt>
                <c:pt idx="12">
                  <c:v>0.40091035246402007</c:v>
                </c:pt>
                <c:pt idx="13">
                  <c:v>0.42089873026561575</c:v>
                </c:pt>
                <c:pt idx="14">
                  <c:v>0.31642118989750667</c:v>
                </c:pt>
                <c:pt idx="15">
                  <c:v>0.15855205576510301</c:v>
                </c:pt>
                <c:pt idx="16">
                  <c:v>0.18118120027287454</c:v>
                </c:pt>
                <c:pt idx="17">
                  <c:v>0.15286232570862301</c:v>
                </c:pt>
                <c:pt idx="18">
                  <c:v>0.17738518483160393</c:v>
                </c:pt>
                <c:pt idx="19">
                  <c:v>0.24098169149773807</c:v>
                </c:pt>
                <c:pt idx="20">
                  <c:v>0.2443782523011635</c:v>
                </c:pt>
                <c:pt idx="21">
                  <c:v>0.28740025234589761</c:v>
                </c:pt>
                <c:pt idx="22">
                  <c:v>0.28434034114516615</c:v>
                </c:pt>
                <c:pt idx="23">
                  <c:v>0.2523174319663557</c:v>
                </c:pt>
                <c:pt idx="24">
                  <c:v>0.23067327738296983</c:v>
                </c:pt>
                <c:pt idx="25">
                  <c:v>0.31236116746463249</c:v>
                </c:pt>
                <c:pt idx="26">
                  <c:v>0.24838652523322535</c:v>
                </c:pt>
                <c:pt idx="27">
                  <c:v>0.28521749948755537</c:v>
                </c:pt>
                <c:pt idx="28">
                  <c:v>0.18774328714890243</c:v>
                </c:pt>
                <c:pt idx="29">
                  <c:v>0.15686784125611442</c:v>
                </c:pt>
                <c:pt idx="30">
                  <c:v>0.13710201348194029</c:v>
                </c:pt>
                <c:pt idx="31">
                  <c:v>6.0311588843159569E-2</c:v>
                </c:pt>
                <c:pt idx="32">
                  <c:v>0.13101255347677987</c:v>
                </c:pt>
                <c:pt idx="33">
                  <c:v>0.11645752229582418</c:v>
                </c:pt>
                <c:pt idx="34">
                  <c:v>8.2244639714779799E-2</c:v>
                </c:pt>
                <c:pt idx="35">
                  <c:v>8.908452905818387E-2</c:v>
                </c:pt>
                <c:pt idx="36">
                  <c:v>9.4889598550644383E-2</c:v>
                </c:pt>
                <c:pt idx="37">
                  <c:v>3.3111498973136699E-2</c:v>
                </c:pt>
                <c:pt idx="38">
                  <c:v>2.5717922551495409E-2</c:v>
                </c:pt>
                <c:pt idx="39">
                  <c:v>5.3857078753374532E-2</c:v>
                </c:pt>
                <c:pt idx="40">
                  <c:v>0.1144655046888492</c:v>
                </c:pt>
                <c:pt idx="41">
                  <c:v>0.12840897361021697</c:v>
                </c:pt>
                <c:pt idx="42">
                  <c:v>0.10972631365812702</c:v>
                </c:pt>
                <c:pt idx="43">
                  <c:v>5.3883961915554446E-2</c:v>
                </c:pt>
                <c:pt idx="44">
                  <c:v>1.2218804803354466E-3</c:v>
                </c:pt>
                <c:pt idx="45">
                  <c:v>-6.4000000000000001E-2</c:v>
                </c:pt>
                <c:pt idx="46">
                  <c:v>-7.6999999999999999E-2</c:v>
                </c:pt>
                <c:pt idx="47">
                  <c:v>-0.191</c:v>
                </c:pt>
                <c:pt idx="48">
                  <c:v>-0.22</c:v>
                </c:pt>
                <c:pt idx="49">
                  <c:v>-0.21</c:v>
                </c:pt>
                <c:pt idx="50">
                  <c:v>-0.16700000000000001</c:v>
                </c:pt>
                <c:pt idx="51">
                  <c:v>-0.1529517452449507</c:v>
                </c:pt>
                <c:pt idx="52">
                  <c:v>-0.17278171419410149</c:v>
                </c:pt>
                <c:pt idx="53">
                  <c:v>-0.1541478257767489</c:v>
                </c:pt>
                <c:pt idx="54">
                  <c:v>-0.16273011217767241</c:v>
                </c:pt>
                <c:pt idx="55">
                  <c:v>-0.17835342458613368</c:v>
                </c:pt>
                <c:pt idx="56">
                  <c:v>-0.15360303309129786</c:v>
                </c:pt>
                <c:pt idx="57">
                  <c:v>-0.2873999759060385</c:v>
                </c:pt>
                <c:pt idx="58">
                  <c:v>-0.32093343999908241</c:v>
                </c:pt>
                <c:pt idx="59">
                  <c:v>-0.24967798994782164</c:v>
                </c:pt>
                <c:pt idx="60">
                  <c:v>-0.18186021874521219</c:v>
                </c:pt>
                <c:pt idx="61">
                  <c:v>-0.22500000000000001</c:v>
                </c:pt>
                <c:pt idx="62">
                  <c:v>-0.25219047187776089</c:v>
                </c:pt>
                <c:pt idx="63">
                  <c:v>-0.35116601215904553</c:v>
                </c:pt>
                <c:pt idx="64">
                  <c:v>-0.32855359002136642</c:v>
                </c:pt>
                <c:pt idx="65">
                  <c:v>-0.27848178213487396</c:v>
                </c:pt>
                <c:pt idx="66">
                  <c:v>-0.26858641223760815</c:v>
                </c:pt>
                <c:pt idx="67">
                  <c:v>-0.16378573847298328</c:v>
                </c:pt>
                <c:pt idx="68">
                  <c:v>-2.6445003396981415E-2</c:v>
                </c:pt>
                <c:pt idx="69">
                  <c:v>0.1041830785282889</c:v>
                </c:pt>
                <c:pt idx="70">
                  <c:v>0.33030439301908077</c:v>
                </c:pt>
                <c:pt idx="71">
                  <c:v>0.31079476993569122</c:v>
                </c:pt>
                <c:pt idx="72">
                  <c:v>0.340347397141328</c:v>
                </c:pt>
                <c:pt idx="73">
                  <c:v>0.35669156705641947</c:v>
                </c:pt>
                <c:pt idx="74">
                  <c:v>0.44700000000000001</c:v>
                </c:pt>
                <c:pt idx="75">
                  <c:v>0.54200000000000004</c:v>
                </c:pt>
                <c:pt idx="76">
                  <c:v>0.51600000000000001</c:v>
                </c:pt>
                <c:pt idx="77">
                  <c:v>0.45</c:v>
                </c:pt>
                <c:pt idx="78">
                  <c:v>0.41899999999999998</c:v>
                </c:pt>
                <c:pt idx="79">
                  <c:v>0.38500000000000001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3CA4-4D6C-8985-BAF23DA5A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072768"/>
        <c:axId val="202073552"/>
      </c:lineChart>
      <c:dateAx>
        <c:axId val="202072768"/>
        <c:scaling>
          <c:orientation val="minMax"/>
          <c:max val="42979"/>
          <c:min val="41275"/>
        </c:scaling>
        <c:delete val="0"/>
        <c:axPos val="b"/>
        <c:numFmt formatCode="mm/yy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2073552"/>
        <c:crossesAt val="-0.4"/>
        <c:auto val="1"/>
        <c:lblOffset val="100"/>
        <c:baseTimeUnit val="months"/>
        <c:majorUnit val="3"/>
        <c:majorTimeUnit val="months"/>
      </c:dateAx>
      <c:valAx>
        <c:axId val="202073552"/>
        <c:scaling>
          <c:orientation val="minMax"/>
          <c:max val="0.60000000000000009"/>
          <c:min val="-0.4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207276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7C7C7C"/>
                </a:solidFill>
              </a:defRPr>
            </a:pPr>
            <a:r>
              <a:rPr lang="ru-RU" sz="1800" dirty="0">
                <a:solidFill>
                  <a:srgbClr val="7C7C7C"/>
                </a:solidFill>
                <a:effectLst/>
              </a:rPr>
              <a:t>Доля внутрироссийских авиаперевозок</a:t>
            </a:r>
            <a:br>
              <a:rPr lang="ru-RU" sz="1800" dirty="0">
                <a:solidFill>
                  <a:srgbClr val="7C7C7C"/>
                </a:solidFill>
                <a:effectLst/>
              </a:rPr>
            </a:br>
            <a:r>
              <a:rPr lang="ru-RU" sz="1800" dirty="0">
                <a:solidFill>
                  <a:srgbClr val="7C7C7C"/>
                </a:solidFill>
                <a:effectLst/>
              </a:rPr>
              <a:t>в общем объеме пассажиропотока</a:t>
            </a:r>
            <a:br>
              <a:rPr lang="ru-RU" sz="1800" dirty="0">
                <a:solidFill>
                  <a:srgbClr val="7C7C7C"/>
                </a:solidFill>
                <a:effectLst/>
              </a:rPr>
            </a:br>
            <a:r>
              <a:rPr lang="ru-RU" sz="1800" dirty="0">
                <a:solidFill>
                  <a:srgbClr val="7C7C7C"/>
                </a:solidFill>
                <a:effectLst/>
              </a:rPr>
              <a:t>российских АК</a:t>
            </a:r>
            <a:endParaRPr lang="ru-RU" dirty="0">
              <a:solidFill>
                <a:srgbClr val="7C7C7C"/>
              </a:solidFill>
              <a:effectLst/>
            </a:endParaRPr>
          </a:p>
        </c:rich>
      </c:tx>
      <c:layout>
        <c:manualLayout>
          <c:xMode val="edge"/>
          <c:yMode val="edge"/>
          <c:x val="0.19774437126633165"/>
          <c:y val="7.68547194430337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2576847639982"/>
          <c:y val="3.427436529685892E-2"/>
          <c:w val="0.85970380238125144"/>
          <c:h val="0.723434730978224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 cmpd="sng">
              <a:solidFill>
                <a:schemeClr val="accent3"/>
              </a:solidFill>
            </a:ln>
          </c:spPr>
          <c:marker>
            <c:symbol val="none"/>
          </c:marker>
          <c:dPt>
            <c:idx val="39"/>
            <c:bubble3D val="0"/>
            <c:spPr>
              <a:ln w="50800" cmpd="sng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063-467B-99DE-E65AB628CDFD}"/>
              </c:ext>
            </c:extLst>
          </c:dPt>
          <c:dPt>
            <c:idx val="40"/>
            <c:bubble3D val="0"/>
            <c:spPr>
              <a:ln w="50800" cmpd="sng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063-467B-99DE-E65AB628CDFD}"/>
              </c:ext>
            </c:extLst>
          </c:dPt>
          <c:dPt>
            <c:idx val="41"/>
            <c:bubble3D val="0"/>
            <c:spPr>
              <a:ln w="50800" cmpd="sng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063-467B-99DE-E65AB628CDFD}"/>
              </c:ext>
            </c:extLst>
          </c:dPt>
          <c:dPt>
            <c:idx val="42"/>
            <c:bubble3D val="0"/>
            <c:spPr>
              <a:ln w="50800" cmpd="sng">
                <a:solidFill>
                  <a:schemeClr val="accent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063-467B-99DE-E65AB628CDFD}"/>
              </c:ext>
            </c:extLst>
          </c:dPt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09-9063-467B-99DE-E65AB628CDFD}"/>
              </c:ext>
            </c:extLst>
          </c:dPt>
          <c:dPt>
            <c:idx val="47"/>
            <c:bubble3D val="0"/>
            <c:extLst>
              <c:ext xmlns:c16="http://schemas.microsoft.com/office/drawing/2014/chart" uri="{C3380CC4-5D6E-409C-BE32-E72D297353CC}">
                <c16:uniqueId val="{0000000B-9063-467B-99DE-E65AB628CDFD}"/>
              </c:ext>
            </c:extLst>
          </c:dPt>
          <c:dPt>
            <c:idx val="48"/>
            <c:bubble3D val="0"/>
            <c:extLst>
              <c:ext xmlns:c16="http://schemas.microsoft.com/office/drawing/2014/chart" uri="{C3380CC4-5D6E-409C-BE32-E72D297353CC}">
                <c16:uniqueId val="{0000000D-9063-467B-99DE-E65AB628CDFD}"/>
              </c:ext>
            </c:extLst>
          </c:dPt>
          <c:dPt>
            <c:idx val="49"/>
            <c:bubble3D val="0"/>
            <c:extLst>
              <c:ext xmlns:c16="http://schemas.microsoft.com/office/drawing/2014/chart" uri="{C3380CC4-5D6E-409C-BE32-E72D297353CC}">
                <c16:uniqueId val="{0000000F-9063-467B-99DE-E65AB628CDFD}"/>
              </c:ext>
            </c:extLst>
          </c:dPt>
          <c:trendline>
            <c:spPr>
              <a:ln w="22225">
                <a:solidFill>
                  <a:srgbClr val="FF0000"/>
                </a:solidFill>
                <a:prstDash val="dash"/>
              </a:ln>
            </c:spPr>
            <c:trendlineType val="movingAvg"/>
            <c:period val="12"/>
            <c:dispRSqr val="0"/>
            <c:dispEq val="0"/>
          </c:trendline>
          <c:cat>
            <c:numRef>
              <c:f>Лист1!$A$2:$A$82</c:f>
              <c:numCache>
                <c:formatCode>mm/yy</c:formatCode>
                <c:ptCount val="81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</c:numCache>
            </c:numRef>
          </c:cat>
          <c:val>
            <c:numRef>
              <c:f>Лист1!$B$2:$B$82</c:f>
              <c:numCache>
                <c:formatCode>0%</c:formatCode>
                <c:ptCount val="81"/>
                <c:pt idx="0">
                  <c:v>0.48526233420633441</c:v>
                </c:pt>
                <c:pt idx="1">
                  <c:v>0.57763975343990703</c:v>
                </c:pt>
                <c:pt idx="2">
                  <c:v>0.57598790086037699</c:v>
                </c:pt>
                <c:pt idx="3">
                  <c:v>0.5624739915820437</c:v>
                </c:pt>
                <c:pt idx="4">
                  <c:v>0.48713062067456664</c:v>
                </c:pt>
                <c:pt idx="5">
                  <c:v>0.47960116430069866</c:v>
                </c:pt>
                <c:pt idx="6">
                  <c:v>0.4865281471299096</c:v>
                </c:pt>
                <c:pt idx="7">
                  <c:v>0.48905855641170609</c:v>
                </c:pt>
                <c:pt idx="8">
                  <c:v>0.48143610746466281</c:v>
                </c:pt>
                <c:pt idx="9">
                  <c:v>0.50753362263073387</c:v>
                </c:pt>
                <c:pt idx="10">
                  <c:v>0.53097957257747974</c:v>
                </c:pt>
                <c:pt idx="11">
                  <c:v>0.55197102230961226</c:v>
                </c:pt>
                <c:pt idx="12">
                  <c:v>0.4901239246942482</c:v>
                </c:pt>
                <c:pt idx="13">
                  <c:v>0.52958030732559958</c:v>
                </c:pt>
                <c:pt idx="14">
                  <c:v>0.51623620668074011</c:v>
                </c:pt>
                <c:pt idx="15">
                  <c:v>0.5164959097799332</c:v>
                </c:pt>
                <c:pt idx="16">
                  <c:v>0.46865627916890706</c:v>
                </c:pt>
                <c:pt idx="17">
                  <c:v>0.45322833913316612</c:v>
                </c:pt>
                <c:pt idx="18">
                  <c:v>0.4588447640458051</c:v>
                </c:pt>
                <c:pt idx="19">
                  <c:v>0.46201479417989411</c:v>
                </c:pt>
                <c:pt idx="20">
                  <c:v>0.44078189363743159</c:v>
                </c:pt>
                <c:pt idx="21">
                  <c:v>0.47713591860699894</c:v>
                </c:pt>
                <c:pt idx="22">
                  <c:v>0.48398374054354532</c:v>
                </c:pt>
                <c:pt idx="23">
                  <c:v>0.51061715135921348</c:v>
                </c:pt>
                <c:pt idx="24">
                  <c:v>0.45524028840091019</c:v>
                </c:pt>
                <c:pt idx="25">
                  <c:v>0.50071413534633102</c:v>
                </c:pt>
                <c:pt idx="26">
                  <c:v>0.48178139001610487</c:v>
                </c:pt>
                <c:pt idx="27">
                  <c:v>0.48538409715902653</c:v>
                </c:pt>
                <c:pt idx="28">
                  <c:v>0.43362709637547131</c:v>
                </c:pt>
                <c:pt idx="29">
                  <c:v>0.43561973342706406</c:v>
                </c:pt>
                <c:pt idx="30">
                  <c:v>0.44645309359724589</c:v>
                </c:pt>
                <c:pt idx="31">
                  <c:v>0.45098913340089847</c:v>
                </c:pt>
                <c:pt idx="32">
                  <c:v>0.45003810734086064</c:v>
                </c:pt>
                <c:pt idx="33">
                  <c:v>0.47582065963041104</c:v>
                </c:pt>
                <c:pt idx="34">
                  <c:v>0.48823858022770111</c:v>
                </c:pt>
                <c:pt idx="35">
                  <c:v>0.51064770404125004</c:v>
                </c:pt>
                <c:pt idx="36">
                  <c:v>0.46109178103525106</c:v>
                </c:pt>
                <c:pt idx="37">
                  <c:v>0.51942901090478477</c:v>
                </c:pt>
                <c:pt idx="38">
                  <c:v>0.50372438177190448</c:v>
                </c:pt>
                <c:pt idx="39">
                  <c:v>0.51844159046364013</c:v>
                </c:pt>
                <c:pt idx="40">
                  <c:v>0.46915985089249201</c:v>
                </c:pt>
                <c:pt idx="41">
                  <c:v>0.46463590790234205</c:v>
                </c:pt>
                <c:pt idx="42">
                  <c:v>0.48335606983286916</c:v>
                </c:pt>
                <c:pt idx="43">
                  <c:v>0.4904314630901877</c:v>
                </c:pt>
                <c:pt idx="44">
                  <c:v>0.48346214245926639</c:v>
                </c:pt>
                <c:pt idx="45">
                  <c:v>0.51467607880961819</c:v>
                </c:pt>
                <c:pt idx="46">
                  <c:v>0.52622028718032843</c:v>
                </c:pt>
                <c:pt idx="47">
                  <c:v>0.56556267852769448</c:v>
                </c:pt>
                <c:pt idx="48">
                  <c:v>0.54410239269348903</c:v>
                </c:pt>
                <c:pt idx="49">
                  <c:v>0.57835330246692007</c:v>
                </c:pt>
                <c:pt idx="50">
                  <c:v>0.57358039767714197</c:v>
                </c:pt>
                <c:pt idx="51">
                  <c:v>0.57405235021293044</c:v>
                </c:pt>
                <c:pt idx="52">
                  <c:v>0.53861200195714509</c:v>
                </c:pt>
                <c:pt idx="53">
                  <c:v>0.54613769700521264</c:v>
                </c:pt>
                <c:pt idx="54">
                  <c:v>0.55926925400401106</c:v>
                </c:pt>
                <c:pt idx="55">
                  <c:v>0.56575833540558684</c:v>
                </c:pt>
                <c:pt idx="56">
                  <c:v>0.5736461700932215</c:v>
                </c:pt>
                <c:pt idx="57" formatCode="0.0%">
                  <c:v>0.57675799562735031</c:v>
                </c:pt>
                <c:pt idx="58" formatCode="0.0%">
                  <c:v>0.61515642461163322</c:v>
                </c:pt>
                <c:pt idx="59" formatCode="0.0%">
                  <c:v>0.65809488405193872</c:v>
                </c:pt>
                <c:pt idx="60" formatCode="0.0%">
                  <c:v>0.63805150519674791</c:v>
                </c:pt>
                <c:pt idx="61" formatCode="0.0%">
                  <c:v>0.66180564373931905</c:v>
                </c:pt>
                <c:pt idx="62" formatCode="0.0%">
                  <c:v>0.65600000000000003</c:v>
                </c:pt>
                <c:pt idx="63" formatCode="0.0%">
                  <c:v>0.65501790385693426</c:v>
                </c:pt>
                <c:pt idx="64" formatCode="0.0%">
                  <c:v>0.63858881104398135</c:v>
                </c:pt>
                <c:pt idx="65" formatCode="0.0%">
                  <c:v>0.64536109113026952</c:v>
                </c:pt>
                <c:pt idx="66" formatCode="0.0%">
                  <c:v>0.63935083490657518</c:v>
                </c:pt>
                <c:pt idx="67" formatCode="0.0%">
                  <c:v>0.64</c:v>
                </c:pt>
                <c:pt idx="68" formatCode="0.0%">
                  <c:v>0.625</c:v>
                </c:pt>
                <c:pt idx="69" formatCode="0.0%">
                  <c:v>0.60037249462581221</c:v>
                </c:pt>
                <c:pt idx="70" formatCode="0.0%">
                  <c:v>0.62793250722077232</c:v>
                </c:pt>
                <c:pt idx="71" formatCode="0.0%">
                  <c:v>0.63114819631668029</c:v>
                </c:pt>
                <c:pt idx="72" formatCode="0.0%">
                  <c:v>0.6162218525042068</c:v>
                </c:pt>
                <c:pt idx="73" formatCode="0.0%">
                  <c:v>0.62646843455698509</c:v>
                </c:pt>
                <c:pt idx="74" formatCode="0.0%">
                  <c:v>0.62264720364921522</c:v>
                </c:pt>
                <c:pt idx="75" formatCode="0.0%">
                  <c:v>0.61499999999999999</c:v>
                </c:pt>
                <c:pt idx="76" formatCode="0.0%">
                  <c:v>0.57999999999999996</c:v>
                </c:pt>
                <c:pt idx="77" formatCode="0.0%">
                  <c:v>0.57499999999999996</c:v>
                </c:pt>
                <c:pt idx="78" formatCode="0.0%">
                  <c:v>0.5806691138233866</c:v>
                </c:pt>
                <c:pt idx="79" formatCode="0.0%">
                  <c:v>0.58488165492892707</c:v>
                </c:pt>
                <c:pt idx="80" formatCode="0.0%">
                  <c:v>0.57514692780678567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9063-467B-99DE-E65AB628C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580264"/>
        <c:axId val="199579088"/>
      </c:lineChart>
      <c:dateAx>
        <c:axId val="199580264"/>
        <c:scaling>
          <c:orientation val="minMax"/>
          <c:max val="42979"/>
          <c:min val="40909"/>
        </c:scaling>
        <c:delete val="0"/>
        <c:axPos val="b"/>
        <c:numFmt formatCode="mm/yy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199579088"/>
        <c:crossesAt val="-0.30000000000000004"/>
        <c:auto val="1"/>
        <c:lblOffset val="100"/>
        <c:baseTimeUnit val="months"/>
        <c:majorUnit val="3"/>
        <c:majorTimeUnit val="months"/>
      </c:dateAx>
      <c:valAx>
        <c:axId val="199579088"/>
        <c:scaling>
          <c:orientation val="minMax"/>
          <c:max val="0.67500000000000016"/>
          <c:min val="0.4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199580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Рост пассажирооборота, </a:t>
            </a:r>
          </a:p>
          <a:p>
            <a:pPr algn="l">
              <a:defRPr b="1"/>
            </a:pPr>
            <a:r>
              <a:rPr lang="ru-RU" b="1" dirty="0"/>
              <a:t>млрд. </a:t>
            </a:r>
            <a:r>
              <a:rPr lang="ru-RU" b="1" dirty="0" err="1"/>
              <a:t>пассажиро</a:t>
            </a:r>
            <a:r>
              <a:rPr lang="ru-RU" b="1" dirty="0"/>
              <a:t>-километров</a:t>
            </a:r>
          </a:p>
        </c:rich>
      </c:tx>
      <c:layout>
        <c:manualLayout>
          <c:xMode val="edge"/>
          <c:yMode val="edge"/>
          <c:x val="8.0996608876493265E-2"/>
          <c:y val="0.1087060679363863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903338284219028E-2"/>
          <c:y val="0.17622324597947256"/>
          <c:w val="0.93678582566152635"/>
          <c:h val="0.58416682654899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регулярные дальнее зарубежье</c:v>
                </c:pt>
                <c:pt idx="1">
                  <c:v>чартерные дальнее зарубежье</c:v>
                </c:pt>
                <c:pt idx="2">
                  <c:v>страны СНГ</c:v>
                </c:pt>
                <c:pt idx="3">
                  <c:v>регулярные по России</c:v>
                </c:pt>
                <c:pt idx="4">
                  <c:v>чартерные по России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40.241494590000002</c:v>
                </c:pt>
                <c:pt idx="1">
                  <c:v>21.673822309999998</c:v>
                </c:pt>
                <c:pt idx="2">
                  <c:v>9.3179856999999959</c:v>
                </c:pt>
                <c:pt idx="3">
                  <c:v>66.602460379999997</c:v>
                </c:pt>
                <c:pt idx="4">
                  <c:v>3.3445785699999999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2-4F92-A672-268A7F559A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8E3C0C-ECFB-458C-8D28-2B0EC78345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EBE-43F0-BFB6-0655B4AD42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C0D8FCD-1202-4AC1-9354-DE0EDD88EC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EBE-43F0-BFB6-0655B4AD42E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BE-43F0-BFB6-0655B4AD42E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DF74D78-4B81-41C5-811C-C3FCB8DAE5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EBE-43F0-BFB6-0655B4AD42E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BE-43F0-BFB6-0655B4AD42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регулярные дальнее зарубежье</c:v>
                </c:pt>
                <c:pt idx="1">
                  <c:v>чартерные дальнее зарубежье</c:v>
                </c:pt>
                <c:pt idx="2">
                  <c:v>страны СНГ</c:v>
                </c:pt>
                <c:pt idx="3">
                  <c:v>регулярные по России</c:v>
                </c:pt>
                <c:pt idx="4">
                  <c:v>чартерные по России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53.206408359999998</c:v>
                </c:pt>
                <c:pt idx="1">
                  <c:v>32.677109100000003</c:v>
                </c:pt>
                <c:pt idx="2">
                  <c:v>10.270090420000002</c:v>
                </c:pt>
                <c:pt idx="3">
                  <c:v>74.075282510000008</c:v>
                </c:pt>
                <c:pt idx="4">
                  <c:v>2.8904864300000002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Лист1!$D$2:$D$6</c15:f>
                <c15:dlblRangeCache>
                  <c:ptCount val="5"/>
                  <c:pt idx="0">
                    <c:v>31%</c:v>
                  </c:pt>
                  <c:pt idx="1">
                    <c:v>19%</c:v>
                  </c:pt>
                  <c:pt idx="2">
                    <c:v>6%</c:v>
                  </c:pt>
                  <c:pt idx="3">
                    <c:v>43%</c:v>
                  </c:pt>
                  <c:pt idx="4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A22-4F92-A672-268A7F559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24"/>
        <c:axId val="310044720"/>
        <c:axId val="310045552"/>
      </c:barChart>
      <c:catAx>
        <c:axId val="31004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045552"/>
        <c:crosses val="autoZero"/>
        <c:auto val="1"/>
        <c:lblAlgn val="ctr"/>
        <c:lblOffset val="100"/>
        <c:noMultiLvlLbl val="0"/>
      </c:catAx>
      <c:valAx>
        <c:axId val="31004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04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30152894005064"/>
          <c:y val="0.9313059905665596"/>
          <c:w val="0.16640365966765996"/>
          <c:h val="6.8694009433440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7C7C7C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7C7C7C"/>
                </a:solidFill>
              </a:rPr>
              <a:t>Рост количества запросов</a:t>
            </a:r>
            <a:r>
              <a:rPr lang="ru-RU" sz="1800" b="1" baseline="0" dirty="0">
                <a:solidFill>
                  <a:srgbClr val="7C7C7C"/>
                </a:solidFill>
              </a:rPr>
              <a:t> (</a:t>
            </a:r>
            <a:r>
              <a:rPr lang="ru-RU" sz="1800" b="1" dirty="0">
                <a:solidFill>
                  <a:srgbClr val="7C7C7C"/>
                </a:solidFill>
              </a:rPr>
              <a:t>10.2016-09.2017)</a:t>
            </a:r>
            <a:br>
              <a:rPr lang="ru-RU" sz="1800" b="1" dirty="0">
                <a:solidFill>
                  <a:srgbClr val="7C7C7C"/>
                </a:solidFill>
              </a:rPr>
            </a:br>
            <a:r>
              <a:rPr lang="ru-RU" sz="1800" b="1" dirty="0">
                <a:solidFill>
                  <a:srgbClr val="7C7C7C"/>
                </a:solidFill>
              </a:rPr>
              <a:t>относительно предыдущих 12 месяцев</a:t>
            </a:r>
          </a:p>
        </c:rich>
      </c:tx>
      <c:layout>
        <c:manualLayout>
          <c:xMode val="edge"/>
          <c:yMode val="edge"/>
          <c:x val="0.51123483205903597"/>
          <c:y val="1.1715613031624503E-2"/>
        </c:manualLayout>
      </c:layout>
      <c:overlay val="0"/>
      <c:spPr>
        <a:solidFill>
          <a:schemeClr val="bg2"/>
        </a:solidFill>
        <a:ln>
          <a:solidFill>
            <a:schemeClr val="tx1">
              <a:lumMod val="40000"/>
              <a:lumOff val="6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7C7C7C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643331692913387E-2"/>
          <c:y val="6.9779621501773456E-2"/>
          <c:w val="0.89216916830708659"/>
          <c:h val="0.67955976898106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B0D-40F0-B8E1-8857328DB3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0D-40F0-B8E1-8857328DB35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E2AE76D7-F298-4B6D-A2AB-B94ED62AB3F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B0D-40F0-B8E1-8857328DB3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B93DA12A-49B5-48A8-846E-8242E9E8EBFC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0D-40F0-B8E1-8857328DB3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D4CBE533-2C62-48BB-9FBA-73CDA6ADCBE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B0D-40F0-B8E1-8857328DB3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F2A14A18-26B0-40BC-874A-0654FCF5334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0D-40F0-B8E1-8857328DB3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B1A53F90-6D24-4B7F-A025-E06C0660C55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300-4137-B4EB-5E4569530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туры</c:v>
                </c:pt>
                <c:pt idx="1">
                  <c:v>авиабилеты</c:v>
                </c:pt>
                <c:pt idx="2">
                  <c:v>отели и гостиницы</c:v>
                </c:pt>
                <c:pt idx="3">
                  <c:v>ж/д билеты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0.39</c:v>
                </c:pt>
                <c:pt idx="1">
                  <c:v>0.28999999999999998</c:v>
                </c:pt>
                <c:pt idx="2">
                  <c:v>0.25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0D-40F0-B8E1-8857328DB3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208552"/>
        <c:axId val="202208944"/>
      </c:barChart>
      <c:catAx>
        <c:axId val="20220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08944"/>
        <c:crosses val="autoZero"/>
        <c:auto val="1"/>
        <c:lblAlgn val="ctr"/>
        <c:lblOffset val="100"/>
        <c:noMultiLvlLbl val="0"/>
      </c:catAx>
      <c:valAx>
        <c:axId val="202208944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08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02012248468943E-2"/>
          <c:y val="5.7142774900356366E-2"/>
          <c:w val="0.89469702156795616"/>
          <c:h val="0.715899206582756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суммарно по eTravel</c:v>
                </c:pt>
              </c:strCache>
            </c:strRef>
          </c:tx>
          <c:spPr>
            <a:ln w="1143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0.72</c:v>
                </c:pt>
                <c:pt idx="1">
                  <c:v>0.82</c:v>
                </c:pt>
                <c:pt idx="2">
                  <c:v>0.94</c:v>
                </c:pt>
                <c:pt idx="3">
                  <c:v>1.05</c:v>
                </c:pt>
                <c:pt idx="4">
                  <c:v>1.2</c:v>
                </c:pt>
                <c:pt idx="5">
                  <c:v>1.55</c:v>
                </c:pt>
                <c:pt idx="6">
                  <c:v>1.58</c:v>
                </c:pt>
                <c:pt idx="7">
                  <c:v>1.37</c:v>
                </c:pt>
                <c:pt idx="8">
                  <c:v>1.1200000000000001</c:v>
                </c:pt>
                <c:pt idx="9">
                  <c:v>0.68</c:v>
                </c:pt>
                <c:pt idx="10">
                  <c:v>0.69</c:v>
                </c:pt>
                <c:pt idx="11">
                  <c:v>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F-4707-8501-B1DD79D57C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Авиабилеты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0%</c:formatCode>
                <c:ptCount val="12"/>
                <c:pt idx="0">
                  <c:v>0.72</c:v>
                </c:pt>
                <c:pt idx="1">
                  <c:v>0.85</c:v>
                </c:pt>
                <c:pt idx="2">
                  <c:v>0.98</c:v>
                </c:pt>
                <c:pt idx="3">
                  <c:v>1.0900000000000001</c:v>
                </c:pt>
                <c:pt idx="4">
                  <c:v>1.24</c:v>
                </c:pt>
                <c:pt idx="5">
                  <c:v>1.53</c:v>
                </c:pt>
                <c:pt idx="6">
                  <c:v>1.5</c:v>
                </c:pt>
                <c:pt idx="7">
                  <c:v>1.33</c:v>
                </c:pt>
                <c:pt idx="8">
                  <c:v>1.17</c:v>
                </c:pt>
                <c:pt idx="9">
                  <c:v>0.67</c:v>
                </c:pt>
                <c:pt idx="10">
                  <c:v>0.66</c:v>
                </c:pt>
                <c:pt idx="11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F-4707-8501-B1DD79D57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210120"/>
        <c:axId val="202210512"/>
      </c:lineChart>
      <c:catAx>
        <c:axId val="20221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10512"/>
        <c:crosses val="autoZero"/>
        <c:auto val="1"/>
        <c:lblAlgn val="ctr"/>
        <c:lblOffset val="100"/>
        <c:noMultiLvlLbl val="1"/>
      </c:catAx>
      <c:valAx>
        <c:axId val="2022105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21012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10417934488396"/>
          <c:y val="0.4574646542581457"/>
          <c:w val="0.2771041682986683"/>
          <c:h val="0.19169441335450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Топ-5 направлений:</a:t>
            </a:r>
            <a:br>
              <a:rPr lang="ru-RU" sz="1800" dirty="0"/>
            </a:br>
            <a:r>
              <a:rPr lang="ru-RU" sz="1800" dirty="0"/>
              <a:t>количество запросов по авиабилетам,</a:t>
            </a:r>
            <a:br>
              <a:rPr lang="ru-RU" sz="1800" dirty="0"/>
            </a:br>
            <a:r>
              <a:rPr lang="ru-RU" sz="1800" dirty="0"/>
              <a:t>тыс. в месяц</a:t>
            </a:r>
          </a:p>
        </c:rich>
      </c:tx>
      <c:layout>
        <c:manualLayout>
          <c:xMode val="edge"/>
          <c:yMode val="edge"/>
          <c:x val="0.54527447531312556"/>
          <c:y val="6.193732571337206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595404183843842E-2"/>
          <c:y val="3.8926636263090252E-2"/>
          <c:w val="0.93379172438537528"/>
          <c:h val="0.65632674589177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Топ-5 направлений по России: количество запросов по авиабилетам, тыс. в месяц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Москва</c:v>
                </c:pt>
                <c:pt idx="1">
                  <c:v>Петербург*</c:v>
                </c:pt>
                <c:pt idx="2">
                  <c:v>Сочи**</c:v>
                </c:pt>
                <c:pt idx="3">
                  <c:v>Симферополь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14680</c:v>
                </c:pt>
                <c:pt idx="1">
                  <c:v>3280</c:v>
                </c:pt>
                <c:pt idx="2">
                  <c:v>2310</c:v>
                </c:pt>
                <c:pt idx="3">
                  <c:v>1650</c:v>
                </c:pt>
                <c:pt idx="4">
                  <c:v>1510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F-4E6E-AC1A-0EF829FBB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7"/>
        <c:axId val="292421120"/>
        <c:axId val="292424864"/>
      </c:barChart>
      <c:catAx>
        <c:axId val="29242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424864"/>
        <c:crosses val="autoZero"/>
        <c:auto val="1"/>
        <c:lblAlgn val="ctr"/>
        <c:lblOffset val="100"/>
        <c:noMultiLvlLbl val="0"/>
      </c:catAx>
      <c:valAx>
        <c:axId val="292424864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42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Распределение запросов по авиабилетам –</a:t>
            </a:r>
            <a:r>
              <a:rPr lang="ru-RU" b="1" baseline="0" dirty="0"/>
              <a:t> </a:t>
            </a:r>
            <a:br>
              <a:rPr lang="ru-RU" b="1" baseline="0" dirty="0"/>
            </a:br>
            <a:r>
              <a:rPr lang="ru-RU" b="1" dirty="0"/>
              <a:t>макрорегионы</a:t>
            </a:r>
            <a:r>
              <a:rPr lang="ru-RU" b="1" baseline="0" dirty="0"/>
              <a:t> </a:t>
            </a:r>
            <a:r>
              <a:rPr lang="ru-RU" b="1" dirty="0"/>
              <a:t>проживания</a:t>
            </a:r>
            <a:r>
              <a:rPr lang="ru-RU" b="1" baseline="0" dirty="0"/>
              <a:t> пользователей</a:t>
            </a:r>
            <a:br>
              <a:rPr lang="ru-RU" b="1" baseline="0" dirty="0"/>
            </a:br>
            <a:r>
              <a:rPr lang="ru-RU" b="1" baseline="0" dirty="0"/>
              <a:t>(</a:t>
            </a:r>
            <a:r>
              <a:rPr lang="ru-RU" b="1" dirty="0"/>
              <a:t>Яндекс, 10.2016 – 09.2017)</a:t>
            </a:r>
          </a:p>
        </c:rich>
      </c:tx>
      <c:layout>
        <c:manualLayout>
          <c:xMode val="edge"/>
          <c:yMode val="edge"/>
          <c:x val="0.54603900682414153"/>
          <c:y val="0.14945473058421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76998303087806"/>
          <c:y val="0.22036190422340318"/>
          <c:w val="0.28593215198105215"/>
          <c:h val="0.690183796525298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F8-45A2-9EE8-0D85717489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F8-45A2-9EE8-0D85717489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F8-45A2-9EE8-0D85717489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F8-45A2-9EE8-0D85717489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6F8-45A2-9EE8-0D85717489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6F8-45A2-9EE8-0D857174895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6F8-45A2-9EE8-0D857174895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6F8-45A2-9EE8-0D857174895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6F8-45A2-9EE8-0D857174895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6F8-45A2-9EE8-0D8571748950}"/>
              </c:ext>
            </c:extLst>
          </c:dPt>
          <c:dLbls>
            <c:dLbl>
              <c:idx val="9"/>
              <c:layout>
                <c:manualLayout>
                  <c:x val="5.6848579734474639E-3"/>
                  <c:y val="-2.744425089404509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6F8-45A2-9EE8-0D857174895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Москва и область</c:v>
                </c:pt>
                <c:pt idx="1">
                  <c:v>Центр (без Москвы и области)</c:v>
                </c:pt>
                <c:pt idx="2">
                  <c:v>СПБ и область</c:v>
                </c:pt>
                <c:pt idx="3">
                  <c:v>Северо-Запад (без СПБ и области)</c:v>
                </c:pt>
                <c:pt idx="4">
                  <c:v>Поволжье</c:v>
                </c:pt>
                <c:pt idx="5">
                  <c:v>Юг и Северный Кавказ</c:v>
                </c:pt>
                <c:pt idx="6">
                  <c:v>Урал</c:v>
                </c:pt>
                <c:pt idx="7">
                  <c:v>Сибирь</c:v>
                </c:pt>
                <c:pt idx="8">
                  <c:v>Дальний Восток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0.37</c:v>
                </c:pt>
                <c:pt idx="1">
                  <c:v>5.7000000000000002E-2</c:v>
                </c:pt>
                <c:pt idx="2">
                  <c:v>9.4E-2</c:v>
                </c:pt>
                <c:pt idx="3">
                  <c:v>4.7E-2</c:v>
                </c:pt>
                <c:pt idx="4" formatCode="0%">
                  <c:v>0.112</c:v>
                </c:pt>
                <c:pt idx="5">
                  <c:v>8.5999999999999993E-2</c:v>
                </c:pt>
                <c:pt idx="6">
                  <c:v>0.10299999999999999</c:v>
                </c:pt>
                <c:pt idx="7">
                  <c:v>9.7000000000000003E-2</c:v>
                </c:pt>
                <c:pt idx="8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A-4E7F-AD22-10F7C4817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745529284449169"/>
          <c:y val="0.36138416700107601"/>
          <c:w val="0.41298344569358131"/>
          <c:h val="0.63625714009728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Индекс соответствия (относительная</a:t>
            </a:r>
            <a:r>
              <a:rPr lang="ru-RU" b="1" baseline="0" dirty="0"/>
              <a:t> частота</a:t>
            </a:r>
            <a:br>
              <a:rPr lang="ru-RU" b="1" baseline="0" dirty="0"/>
            </a:br>
            <a:r>
              <a:rPr lang="ru-RU" b="1" baseline="0" dirty="0"/>
              <a:t>запросов по авиабилетам) по</a:t>
            </a:r>
            <a:br>
              <a:rPr lang="ru-RU" b="1" baseline="0" dirty="0"/>
            </a:br>
            <a:r>
              <a:rPr lang="ru-RU" b="1" baseline="0" dirty="0"/>
              <a:t>макрорегионам (Яндекс, 10.2016-09.2017)</a:t>
            </a:r>
            <a:endParaRPr lang="ru-RU" b="1" dirty="0"/>
          </a:p>
        </c:rich>
      </c:tx>
      <c:layout>
        <c:manualLayout>
          <c:xMode val="edge"/>
          <c:yMode val="edge"/>
          <c:x val="0.30270779715414076"/>
          <c:y val="0.1478903620568146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057921273110569E-2"/>
          <c:y val="0.22693146436883452"/>
          <c:w val="0.93275677382871991"/>
          <c:h val="0.666193952903592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Москва и область</c:v>
                </c:pt>
                <c:pt idx="1">
                  <c:v>Центр (без Москвы и области)</c:v>
                </c:pt>
                <c:pt idx="2">
                  <c:v>СПБ и область</c:v>
                </c:pt>
                <c:pt idx="3">
                  <c:v>Северо-Запад (без СПБ и области)</c:v>
                </c:pt>
                <c:pt idx="4">
                  <c:v>Поволжье</c:v>
                </c:pt>
                <c:pt idx="5">
                  <c:v>Юг и Северный Кавказ</c:v>
                </c:pt>
                <c:pt idx="6">
                  <c:v>Урал</c:v>
                </c:pt>
                <c:pt idx="7">
                  <c:v>Сибирь</c:v>
                </c:pt>
                <c:pt idx="8">
                  <c:v>Дальний Восток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1.46</c:v>
                </c:pt>
                <c:pt idx="1">
                  <c:v>0.49</c:v>
                </c:pt>
                <c:pt idx="2">
                  <c:v>1.27</c:v>
                </c:pt>
                <c:pt idx="3">
                  <c:v>1.02</c:v>
                </c:pt>
                <c:pt idx="4">
                  <c:v>0.61</c:v>
                </c:pt>
                <c:pt idx="5">
                  <c:v>0.8</c:v>
                </c:pt>
                <c:pt idx="6">
                  <c:v>1.29</c:v>
                </c:pt>
                <c:pt idx="7">
                  <c:v>0.92</c:v>
                </c:pt>
                <c:pt idx="8">
                  <c:v>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B-4ED0-8B72-45459A0F71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29123936"/>
        <c:axId val="229124328"/>
      </c:barChart>
      <c:catAx>
        <c:axId val="22912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124328"/>
        <c:crosses val="autoZero"/>
        <c:auto val="1"/>
        <c:lblAlgn val="ctr"/>
        <c:lblOffset val="100"/>
        <c:noMultiLvlLbl val="0"/>
      </c:catAx>
      <c:valAx>
        <c:axId val="229124328"/>
        <c:scaling>
          <c:orientation val="minMax"/>
          <c:max val="1.6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12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0.15723</cdr:x>
      <cdr:y>0.4316</cdr:y>
    </cdr:from>
    <cdr:to>
      <cdr:x>0.27535</cdr:x>
      <cdr:y>0.70399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2662" y="2141411"/>
          <a:ext cx="1188969" cy="1351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solidFill>
                <a:schemeClr val="bg1">
                  <a:lumMod val="50000"/>
                </a:schemeClr>
              </a:solidFill>
            </a:rPr>
            <a:t>усреднение</a:t>
          </a:r>
          <a:br>
            <a:rPr lang="ru-RU" sz="1600" dirty="0">
              <a:solidFill>
                <a:schemeClr val="bg1">
                  <a:lumMod val="50000"/>
                </a:schemeClr>
              </a:solidFill>
            </a:rPr>
          </a:br>
          <a:r>
            <a:rPr lang="ru-RU" sz="1600" dirty="0">
              <a:solidFill>
                <a:schemeClr val="bg1">
                  <a:lumMod val="50000"/>
                </a:schemeClr>
              </a:solidFill>
            </a:rPr>
            <a:t>за 12 месяцев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0.22105</cdr:x>
      <cdr:y>0.03942</cdr:y>
    </cdr:from>
    <cdr:to>
      <cdr:x>0.86537</cdr:x>
      <cdr:y>0.2073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5140" y="238832"/>
          <a:ext cx="4824567" cy="1017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4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0.69244</cdr:x>
      <cdr:y>0.2214</cdr:y>
    </cdr:from>
    <cdr:to>
      <cdr:x>0.77063</cdr:x>
      <cdr:y>0.31064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89607" y="1051286"/>
          <a:ext cx="811847" cy="423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0" dirty="0">
              <a:solidFill>
                <a:srgbClr val="7C7C7C"/>
              </a:solidFill>
            </a:rPr>
            <a:t>+</a:t>
          </a:r>
          <a:r>
            <a:rPr lang="en-US" sz="1800" b="0" dirty="0">
              <a:solidFill>
                <a:srgbClr val="7C7C7C"/>
              </a:solidFill>
            </a:rPr>
            <a:t>21</a:t>
          </a:r>
          <a:r>
            <a:rPr lang="ru-RU" sz="1800" b="0" dirty="0">
              <a:solidFill>
                <a:srgbClr val="7C7C7C"/>
              </a:solidFill>
            </a:rPr>
            <a:t>%</a:t>
          </a:r>
          <a:endParaRPr lang="en-US" sz="1800" b="0" dirty="0">
            <a:solidFill>
              <a:srgbClr val="7C7C7C"/>
            </a:solidFill>
          </a:endParaRPr>
        </a:p>
      </cdr:txBody>
    </cdr:sp>
  </cdr:relSizeAnchor>
  <cdr:relSizeAnchor xmlns:cdr="http://schemas.openxmlformats.org/drawingml/2006/chartDrawing">
    <cdr:from>
      <cdr:x>0.78919</cdr:x>
      <cdr:y>0.09034</cdr:y>
    </cdr:from>
    <cdr:to>
      <cdr:x>0.86738</cdr:x>
      <cdr:y>0.17837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194163" y="428978"/>
          <a:ext cx="811847" cy="417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0" dirty="0">
              <a:solidFill>
                <a:srgbClr val="7C7C7C"/>
              </a:solidFill>
            </a:rPr>
            <a:t>+</a:t>
          </a:r>
          <a:r>
            <a:rPr lang="en-US" sz="1800" b="0" dirty="0">
              <a:solidFill>
                <a:srgbClr val="7C7C7C"/>
              </a:solidFill>
            </a:rPr>
            <a:t>2</a:t>
          </a:r>
          <a:r>
            <a:rPr lang="ru-RU" sz="1800" b="0" dirty="0">
              <a:solidFill>
                <a:srgbClr val="7C7C7C"/>
              </a:solidFill>
            </a:rPr>
            <a:t>2%</a:t>
          </a:r>
          <a:endParaRPr lang="en-US" sz="1800" b="0" dirty="0">
            <a:solidFill>
              <a:srgbClr val="7C7C7C"/>
            </a:solidFill>
          </a:endParaRPr>
        </a:p>
      </cdr:txBody>
    </cdr:sp>
  </cdr:relSizeAnchor>
  <cdr:relSizeAnchor xmlns:cdr="http://schemas.openxmlformats.org/drawingml/2006/chartDrawing">
    <cdr:from>
      <cdr:x>0.22105</cdr:x>
      <cdr:y>0.03942</cdr:y>
    </cdr:from>
    <cdr:to>
      <cdr:x>0.86537</cdr:x>
      <cdr:y>0.2073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5140" y="238832"/>
          <a:ext cx="4824567" cy="1017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4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0CE73-66B9-4342-A0B1-B4491E848B91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AC8FF-30AC-40AA-B0AC-CAD0B4177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82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7DFB2-75B9-8546-8946-1D40DC12BBB6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BB9D9-F556-E541-A142-B283E6C3D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3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8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28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88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9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43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0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20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0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2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20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9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3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48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83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58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BB9D9-F556-E541-A142-B283E6C3DA9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5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315700" y="5981700"/>
            <a:ext cx="876300" cy="87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909" y="1219201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909" y="4076370"/>
            <a:ext cx="9144000" cy="92727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оловина рамки 3"/>
          <p:cNvSpPr/>
          <p:nvPr userDrawn="1"/>
        </p:nvSpPr>
        <p:spPr>
          <a:xfrm flipV="1">
            <a:off x="258793" y="4540010"/>
            <a:ext cx="2009955" cy="2009955"/>
          </a:xfrm>
          <a:prstGeom prst="halfFrame">
            <a:avLst>
              <a:gd name="adj1" fmla="val 10586"/>
              <a:gd name="adj2" fmla="val 110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 userDrawn="1"/>
        </p:nvSpPr>
        <p:spPr>
          <a:xfrm rot="10800000" flipV="1">
            <a:off x="9953444" y="212306"/>
            <a:ext cx="2009955" cy="2009955"/>
          </a:xfrm>
          <a:prstGeom prst="halfFrame">
            <a:avLst>
              <a:gd name="adj1" fmla="val 10586"/>
              <a:gd name="adj2" fmla="val 1101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4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1315700" y="5981700"/>
            <a:ext cx="876300" cy="87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648" y="137283"/>
            <a:ext cx="10515600" cy="1080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648" y="1238194"/>
            <a:ext cx="11075500" cy="47329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200"/>
            </a:lvl3pPr>
            <a:lvl4pPr marL="1371600" indent="0">
              <a:lnSpc>
                <a:spcPct val="120000"/>
              </a:lnSpc>
              <a:buNone/>
              <a:defRPr sz="1100"/>
            </a:lvl4pPr>
            <a:lvl5pPr marL="1828800" indent="0">
              <a:lnSpc>
                <a:spcPct val="120000"/>
              </a:lnSpc>
              <a:buNone/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12" y="6239033"/>
            <a:ext cx="697775" cy="55388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5700" y="6281238"/>
            <a:ext cx="876300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6A67024-561A-BE43-AD56-333CB50FA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оловина рамки 11"/>
          <p:cNvSpPr/>
          <p:nvPr userDrawn="1"/>
        </p:nvSpPr>
        <p:spPr>
          <a:xfrm flipV="1">
            <a:off x="258793" y="4540010"/>
            <a:ext cx="2009955" cy="2009955"/>
          </a:xfrm>
          <a:prstGeom prst="halfFrame">
            <a:avLst>
              <a:gd name="adj1" fmla="val 10586"/>
              <a:gd name="adj2" fmla="val 110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 userDrawn="1"/>
        </p:nvSpPr>
        <p:spPr>
          <a:xfrm rot="10800000" flipV="1">
            <a:off x="9953444" y="212306"/>
            <a:ext cx="2009955" cy="2009955"/>
          </a:xfrm>
          <a:prstGeom prst="halfFrame">
            <a:avLst>
              <a:gd name="adj1" fmla="val 10586"/>
              <a:gd name="adj2" fmla="val 1101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7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11315700" y="5981700"/>
            <a:ext cx="876300" cy="87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405991"/>
            <a:ext cx="10515600" cy="20349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5700" y="6271342"/>
            <a:ext cx="876300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6A67024-561A-BE43-AD56-333CB50FAB1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оловина рамки 14"/>
          <p:cNvSpPr/>
          <p:nvPr userDrawn="1"/>
        </p:nvSpPr>
        <p:spPr>
          <a:xfrm rot="10800000" flipH="1" flipV="1">
            <a:off x="258794" y="212306"/>
            <a:ext cx="2009955" cy="2009955"/>
          </a:xfrm>
          <a:prstGeom prst="halfFrame">
            <a:avLst>
              <a:gd name="adj1" fmla="val 10586"/>
              <a:gd name="adj2" fmla="val 1101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13" y="6247303"/>
            <a:ext cx="697775" cy="5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4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11315700" y="5981700"/>
            <a:ext cx="876300" cy="87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647" y="137283"/>
            <a:ext cx="10464773" cy="108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648" y="1217283"/>
            <a:ext cx="5181600" cy="476441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ct val="120000"/>
              </a:lnSpc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lnSpc>
                <a:spcPct val="120000"/>
              </a:lnSpc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lnSpc>
                <a:spcPct val="120000"/>
              </a:lnSpc>
              <a:buNone/>
              <a:defRPr sz="1100">
                <a:solidFill>
                  <a:schemeClr val="tx1"/>
                </a:solidFill>
              </a:defRPr>
            </a:lvl4pPr>
            <a:lvl5pPr marL="1828800" indent="0">
              <a:lnSpc>
                <a:spcPct val="120000"/>
              </a:lnSpc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17283"/>
            <a:ext cx="5181600" cy="476441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lnSpc>
                <a:spcPct val="120000"/>
              </a:lnSpc>
              <a:buNone/>
              <a:defRPr sz="1400"/>
            </a:lvl2pPr>
            <a:lvl3pPr marL="914400" indent="0">
              <a:lnSpc>
                <a:spcPct val="120000"/>
              </a:lnSpc>
              <a:buNone/>
              <a:defRPr sz="1200"/>
            </a:lvl3pPr>
            <a:lvl4pPr marL="1371600" indent="0">
              <a:lnSpc>
                <a:spcPct val="120000"/>
              </a:lnSpc>
              <a:buNone/>
              <a:defRPr sz="1100"/>
            </a:lvl4pPr>
            <a:lvl5pPr marL="1828800" indent="0">
              <a:lnSpc>
                <a:spcPct val="120000"/>
              </a:lnSpc>
              <a:buNone/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315700" y="6237287"/>
            <a:ext cx="876300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6A67024-561A-BE43-AD56-333CB50FAB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13" y="6247303"/>
            <a:ext cx="697775" cy="553884"/>
          </a:xfrm>
          <a:prstGeom prst="rect">
            <a:avLst/>
          </a:prstGeom>
        </p:spPr>
      </p:pic>
      <p:sp>
        <p:nvSpPr>
          <p:cNvPr id="17" name="Половина рамки 16"/>
          <p:cNvSpPr/>
          <p:nvPr userDrawn="1"/>
        </p:nvSpPr>
        <p:spPr>
          <a:xfrm flipV="1">
            <a:off x="258793" y="4540010"/>
            <a:ext cx="2009955" cy="2009955"/>
          </a:xfrm>
          <a:prstGeom prst="halfFrame">
            <a:avLst>
              <a:gd name="adj1" fmla="val 10586"/>
              <a:gd name="adj2" fmla="val 110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 userDrawn="1"/>
        </p:nvSpPr>
        <p:spPr>
          <a:xfrm rot="10800000" flipV="1">
            <a:off x="9953444" y="212306"/>
            <a:ext cx="2009955" cy="2009955"/>
          </a:xfrm>
          <a:prstGeom prst="halfFrame">
            <a:avLst>
              <a:gd name="adj1" fmla="val 10586"/>
              <a:gd name="adj2" fmla="val 1101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13" y="137283"/>
            <a:ext cx="10515600" cy="108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313" y="121728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9313" y="2041194"/>
            <a:ext cx="5157787" cy="394050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21725" y="121728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21725" y="2041194"/>
            <a:ext cx="5911154" cy="394050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13" y="6247303"/>
            <a:ext cx="697775" cy="553884"/>
          </a:xfrm>
          <a:prstGeom prst="rect">
            <a:avLst/>
          </a:prstGeom>
        </p:spPr>
      </p:pic>
      <p:sp>
        <p:nvSpPr>
          <p:cNvPr id="17" name="Половина рамки 16"/>
          <p:cNvSpPr/>
          <p:nvPr userDrawn="1"/>
        </p:nvSpPr>
        <p:spPr>
          <a:xfrm flipV="1">
            <a:off x="258793" y="4540010"/>
            <a:ext cx="2009955" cy="2009955"/>
          </a:xfrm>
          <a:prstGeom prst="halfFrame">
            <a:avLst>
              <a:gd name="adj1" fmla="val 10586"/>
              <a:gd name="adj2" fmla="val 110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 userDrawn="1"/>
        </p:nvSpPr>
        <p:spPr>
          <a:xfrm rot="10800000" flipV="1">
            <a:off x="9953444" y="212306"/>
            <a:ext cx="2009955" cy="2009955"/>
          </a:xfrm>
          <a:prstGeom prst="halfFrame">
            <a:avLst>
              <a:gd name="adj1" fmla="val 10586"/>
              <a:gd name="adj2" fmla="val 1101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15700" y="5981700"/>
            <a:ext cx="876300" cy="87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315700" y="6271342"/>
            <a:ext cx="876300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6A67024-561A-BE43-AD56-333CB50FAB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95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1315700" y="5981700"/>
            <a:ext cx="876300" cy="87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13" y="136109"/>
            <a:ext cx="10515600" cy="108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15700" y="6237287"/>
            <a:ext cx="876300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6A67024-561A-BE43-AD56-333CB50FAB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13" y="6247303"/>
            <a:ext cx="697775" cy="553884"/>
          </a:xfrm>
          <a:prstGeom prst="rect">
            <a:avLst/>
          </a:prstGeom>
        </p:spPr>
      </p:pic>
      <p:sp>
        <p:nvSpPr>
          <p:cNvPr id="15" name="Половина рамки 14"/>
          <p:cNvSpPr/>
          <p:nvPr userDrawn="1"/>
        </p:nvSpPr>
        <p:spPr>
          <a:xfrm flipV="1">
            <a:off x="258793" y="4540010"/>
            <a:ext cx="2009955" cy="2009955"/>
          </a:xfrm>
          <a:prstGeom prst="halfFrame">
            <a:avLst>
              <a:gd name="adj1" fmla="val 10586"/>
              <a:gd name="adj2" fmla="val 110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 userDrawn="1"/>
        </p:nvSpPr>
        <p:spPr>
          <a:xfrm rot="10800000" flipV="1">
            <a:off x="9953444" y="212306"/>
            <a:ext cx="2009955" cy="2009955"/>
          </a:xfrm>
          <a:prstGeom prst="halfFrame">
            <a:avLst>
              <a:gd name="adj1" fmla="val 10586"/>
              <a:gd name="adj2" fmla="val 1101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8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1315700" y="5981700"/>
            <a:ext cx="876300" cy="87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15700" y="6267117"/>
            <a:ext cx="876300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6A67024-561A-BE43-AD56-333CB50FAB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13" y="6247303"/>
            <a:ext cx="697775" cy="553884"/>
          </a:xfrm>
          <a:prstGeom prst="rect">
            <a:avLst/>
          </a:prstGeom>
        </p:spPr>
      </p:pic>
      <p:sp>
        <p:nvSpPr>
          <p:cNvPr id="14" name="Половина рамки 13"/>
          <p:cNvSpPr/>
          <p:nvPr userDrawn="1"/>
        </p:nvSpPr>
        <p:spPr>
          <a:xfrm flipV="1">
            <a:off x="258793" y="4540010"/>
            <a:ext cx="2009955" cy="2009955"/>
          </a:xfrm>
          <a:prstGeom prst="halfFrame">
            <a:avLst>
              <a:gd name="adj1" fmla="val 10586"/>
              <a:gd name="adj2" fmla="val 110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 userDrawn="1"/>
        </p:nvSpPr>
        <p:spPr>
          <a:xfrm rot="10800000" flipV="1">
            <a:off x="9953444" y="212306"/>
            <a:ext cx="2009955" cy="2009955"/>
          </a:xfrm>
          <a:prstGeom prst="halfFrame">
            <a:avLst>
              <a:gd name="adj1" fmla="val 10586"/>
              <a:gd name="adj2" fmla="val 1101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4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963"/>
            <a:ext cx="697775" cy="5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6963"/>
            <a:ext cx="697775" cy="5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7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7024-561A-BE43-AD56-333CB50FA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3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b@datainsight.ru" TargetMode="External"/><Relationship Id="rId2" Type="http://schemas.openxmlformats.org/officeDocument/2006/relationships/hyperlink" Target="mailto:a@datainsight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DataInsight" TargetMode="External"/><Relationship Id="rId5" Type="http://schemas.openxmlformats.org/officeDocument/2006/relationships/hyperlink" Target="http://www.datainsight.ru/" TargetMode="External"/><Relationship Id="rId4" Type="http://schemas.openxmlformats.org/officeDocument/2006/relationships/hyperlink" Target="mailto:f@datainsight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909" y="1104466"/>
            <a:ext cx="9144000" cy="2387600"/>
          </a:xfrm>
        </p:spPr>
        <p:txBody>
          <a:bodyPr>
            <a:normAutofit/>
          </a:bodyPr>
          <a:lstStyle/>
          <a:p>
            <a:r>
              <a:rPr lang="en-US" sz="5200" dirty="0" err="1"/>
              <a:t>eTravel</a:t>
            </a:r>
            <a:r>
              <a:rPr lang="ru-RU" sz="5200" dirty="0"/>
              <a:t>: основные тренды</a:t>
            </a:r>
            <a:br>
              <a:rPr lang="en-US" dirty="0"/>
            </a:br>
            <a:r>
              <a:rPr lang="ru-RU" sz="3000" dirty="0">
                <a:solidFill>
                  <a:schemeClr val="bg1">
                    <a:lumMod val="65000"/>
                  </a:schemeClr>
                </a:solidFill>
              </a:rPr>
              <a:t>Поиск и покупка авиабилетов в </a:t>
            </a:r>
            <a:r>
              <a:rPr lang="ru-RU" sz="3000" dirty="0" err="1">
                <a:solidFill>
                  <a:schemeClr val="bg1">
                    <a:lumMod val="65000"/>
                  </a:schemeClr>
                </a:solidFill>
              </a:rPr>
              <a:t>онлайне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3359" y="4393576"/>
            <a:ext cx="5475514" cy="1675587"/>
          </a:xfrm>
        </p:spPr>
        <p:txBody>
          <a:bodyPr>
            <a:noAutofit/>
          </a:bodyPr>
          <a:lstStyle/>
          <a:p>
            <a:pPr algn="r"/>
            <a:br>
              <a:rPr lang="ru-RU" sz="30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000" b="1" dirty="0">
                <a:solidFill>
                  <a:schemeClr val="bg1">
                    <a:lumMod val="75000"/>
                  </a:schemeClr>
                </a:solidFill>
              </a:rPr>
              <a:t>Электронная коммерция</a:t>
            </a:r>
            <a:br>
              <a:rPr lang="ru-RU" sz="30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000" b="1" dirty="0">
                <a:solidFill>
                  <a:schemeClr val="bg1">
                    <a:lumMod val="75000"/>
                  </a:schemeClr>
                </a:solidFill>
              </a:rPr>
              <a:t>и агентский бизнес – 2017</a:t>
            </a:r>
            <a:br>
              <a:rPr lang="ru-RU" sz="30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000" dirty="0">
                <a:solidFill>
                  <a:schemeClr val="bg1">
                    <a:lumMod val="75000"/>
                  </a:schemeClr>
                </a:solidFill>
              </a:rPr>
              <a:t>Москва, 06.12.2017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9" y="5106516"/>
            <a:ext cx="1212729" cy="96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2505075"/>
            <a:ext cx="10515600" cy="2935851"/>
          </a:xfrm>
        </p:spPr>
        <p:txBody>
          <a:bodyPr>
            <a:normAutofit/>
          </a:bodyPr>
          <a:lstStyle/>
          <a:p>
            <a:r>
              <a:rPr lang="ru-RU" dirty="0"/>
              <a:t>Статистика поискового</a:t>
            </a:r>
            <a:br>
              <a:rPr lang="ru-RU" dirty="0"/>
            </a:br>
            <a:r>
              <a:rPr lang="ru-RU" dirty="0"/>
              <a:t>спроса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37355" y="632758"/>
            <a:ext cx="1234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329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Поисковый спрос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2" y="1238194"/>
            <a:ext cx="10891815" cy="4732930"/>
          </a:xfrm>
        </p:spPr>
        <p:txBody>
          <a:bodyPr>
            <a:normAutofit/>
          </a:bodyPr>
          <a:lstStyle/>
          <a:p>
            <a:r>
              <a:rPr lang="ru-RU" sz="1800" dirty="0"/>
              <a:t>Все поисковые системы, пользователи из России (оценка):</a:t>
            </a:r>
          </a:p>
          <a:p>
            <a:r>
              <a:rPr lang="ru-RU" sz="1800" dirty="0"/>
              <a:t>В месяц (среднее за 12 последних месяцев)</a:t>
            </a:r>
            <a:br>
              <a:rPr lang="ru-RU" sz="1800" dirty="0"/>
            </a:br>
            <a:r>
              <a:rPr lang="ru-RU" sz="1800" dirty="0"/>
              <a:t>около </a:t>
            </a:r>
            <a:r>
              <a:rPr lang="ru-RU" sz="1800" b="1" dirty="0"/>
              <a:t>85 миллионов </a:t>
            </a:r>
            <a:r>
              <a:rPr lang="ru-RU" sz="1800" dirty="0"/>
              <a:t>запросов, относящимся к авиабилетам.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Это </a:t>
            </a:r>
            <a:r>
              <a:rPr lang="ru-RU" sz="1800" b="1" dirty="0"/>
              <a:t>в</a:t>
            </a:r>
            <a:r>
              <a:rPr lang="ru-RU" sz="1800" dirty="0"/>
              <a:t> </a:t>
            </a:r>
            <a:r>
              <a:rPr lang="ru-RU" sz="1800" b="1" dirty="0"/>
              <a:t>1,5 раза больше</a:t>
            </a:r>
            <a:r>
              <a:rPr lang="ru-RU" sz="1800" dirty="0"/>
              <a:t>, чем запросов про </a:t>
            </a:r>
            <a:r>
              <a:rPr lang="ru-RU" sz="1800" dirty="0" err="1"/>
              <a:t>жд</a:t>
            </a:r>
            <a:r>
              <a:rPr lang="ru-RU" sz="1800" dirty="0"/>
              <a:t>-билеты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Но </a:t>
            </a:r>
            <a:r>
              <a:rPr lang="ru-RU" sz="1800" b="1" dirty="0"/>
              <a:t>в</a:t>
            </a:r>
            <a:r>
              <a:rPr lang="ru-RU" sz="1800" dirty="0"/>
              <a:t> </a:t>
            </a:r>
            <a:r>
              <a:rPr lang="ru-RU" sz="1800" b="1" dirty="0"/>
              <a:t>2 раза меньше</a:t>
            </a:r>
            <a:r>
              <a:rPr lang="ru-RU" sz="1800" dirty="0"/>
              <a:t>, чем запросов про бронирование отелей и гостиниц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И чуть меньше, чем запросов про туры</a:t>
            </a:r>
          </a:p>
          <a:p>
            <a:endParaRPr lang="ru-RU" sz="1800" dirty="0"/>
          </a:p>
          <a:p>
            <a:r>
              <a:rPr lang="ru-RU" sz="1800" b="1" dirty="0"/>
              <a:t>Билеты</a:t>
            </a:r>
            <a:r>
              <a:rPr lang="ru-RU" sz="1800" dirty="0"/>
              <a:t> в поиске ищут сравнительно редко – значительная часть покупателей уже знает, на каких сайтах можно выбрать и купить билеты (по этой же причине количество запросов про билеты растет медленнее онлайн-продаж билетов)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718" y="137283"/>
            <a:ext cx="10515600" cy="1080000"/>
          </a:xfrm>
        </p:spPr>
        <p:txBody>
          <a:bodyPr>
            <a:normAutofit/>
          </a:bodyPr>
          <a:lstStyle/>
          <a:p>
            <a:r>
              <a:rPr lang="ru-RU" dirty="0"/>
              <a:t>Динамика поискового спроса: +29% за год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14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7818" y="1237129"/>
            <a:ext cx="10515600" cy="125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44220570"/>
              </p:ext>
            </p:extLst>
          </p:nvPr>
        </p:nvGraphicFramePr>
        <p:xfrm>
          <a:off x="442912" y="2183416"/>
          <a:ext cx="10874375" cy="394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6360" y="1088230"/>
            <a:ext cx="10835063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b="1" dirty="0"/>
              <a:t>Туры</a:t>
            </a:r>
            <a:r>
              <a:rPr lang="ru-RU" dirty="0"/>
              <a:t>: лидер роста – за счет восстановления после провала 2014-2016 гг.</a:t>
            </a:r>
          </a:p>
          <a:p>
            <a:pPr>
              <a:spcBef>
                <a:spcPts val="1000"/>
              </a:spcBef>
            </a:pPr>
            <a:r>
              <a:rPr lang="ru-RU" b="1" dirty="0"/>
              <a:t>Билеты и отели</a:t>
            </a:r>
            <a:r>
              <a:rPr lang="ru-RU" dirty="0"/>
              <a:t>: рост поискового спроса на 15-25 процентных пунктов быстрее роста</a:t>
            </a:r>
            <a:br>
              <a:rPr lang="ru-RU" dirty="0"/>
            </a:br>
            <a:r>
              <a:rPr lang="ru-RU" dirty="0"/>
              <a:t>общего (</a:t>
            </a:r>
            <a:r>
              <a:rPr lang="ru-RU" dirty="0" err="1"/>
              <a:t>онлайн+оффлайн</a:t>
            </a:r>
            <a:r>
              <a:rPr lang="ru-RU" dirty="0"/>
              <a:t>) объема потребления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49058-4D66-4AF4-83C5-885DD8213C9F}"/>
              </a:ext>
            </a:extLst>
          </p:cNvPr>
          <p:cNvSpPr txBox="1"/>
          <p:nvPr/>
        </p:nvSpPr>
        <p:spPr>
          <a:xfrm>
            <a:off x="503260" y="5867307"/>
            <a:ext cx="1083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Данные по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wordstat.yandex.ru. 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Для авиабилетов учитываются ключевые фразы «авиабилеты» и «билеты самолет», для билетов на поезда – ключевые фразы «билет» + «поезд», «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жд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» или «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ржд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». Для всех категорий исключены нетематические запросы по учитываемым словам</a:t>
            </a:r>
          </a:p>
        </p:txBody>
      </p:sp>
    </p:spTree>
    <p:extLst>
      <p:ext uri="{BB962C8B-B14F-4D97-AF65-F5344CB8AC3E}">
        <p14:creationId xmlns:p14="http://schemas.microsoft.com/office/powerpoint/2010/main" val="211864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839" y="132290"/>
            <a:ext cx="10735982" cy="1080000"/>
          </a:xfrm>
        </p:spPr>
        <p:txBody>
          <a:bodyPr>
            <a:normAutofit/>
          </a:bodyPr>
          <a:lstStyle/>
          <a:p>
            <a:r>
              <a:rPr lang="ru-RU" dirty="0"/>
              <a:t>Сезонность спроса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15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7818" y="1237129"/>
            <a:ext cx="10515600" cy="125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483823334"/>
              </p:ext>
            </p:extLst>
          </p:nvPr>
        </p:nvGraphicFramePr>
        <p:xfrm>
          <a:off x="453838" y="1811867"/>
          <a:ext cx="10863449" cy="405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F2458AA-4A1E-40E9-8668-524626BC4D8E}"/>
              </a:ext>
            </a:extLst>
          </p:cNvPr>
          <p:cNvSpPr txBox="1"/>
          <p:nvPr/>
        </p:nvSpPr>
        <p:spPr>
          <a:xfrm>
            <a:off x="503260" y="5895443"/>
            <a:ext cx="1083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Данные по Яндексу (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wordstat.yandex.ru)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за 2016 год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Для авиабилетов учитываются ключевые фразы «авиабилеты» и «билеты самолет. Исключены нетематические запросы по данным ключевым словам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0924" y="1250862"/>
            <a:ext cx="9719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spc="0" baseline="0">
                <a:solidFill>
                  <a:srgbClr val="36363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Количество запросов в сутки, в %% от среднегодового уровня</a:t>
            </a:r>
          </a:p>
          <a:p>
            <a:pPr algn="ctr">
              <a:defRPr sz="1800" b="1" i="0" u="none" strike="noStrike" kern="1200" spc="0" baseline="0">
                <a:solidFill>
                  <a:srgbClr val="363636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(оценка за вычетом влияния общего роста спроса)</a:t>
            </a:r>
          </a:p>
        </p:txBody>
      </p:sp>
    </p:spTree>
    <p:extLst>
      <p:ext uri="{BB962C8B-B14F-4D97-AF65-F5344CB8AC3E}">
        <p14:creationId xmlns:p14="http://schemas.microsoft.com/office/powerpoint/2010/main" val="271505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 авиабилетов: топ направлений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228725"/>
              </p:ext>
            </p:extLst>
          </p:nvPr>
        </p:nvGraphicFramePr>
        <p:xfrm>
          <a:off x="493714" y="893423"/>
          <a:ext cx="5178954" cy="483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458AA-4A1E-40E9-8668-524626BC4D8E}"/>
              </a:ext>
            </a:extLst>
          </p:cNvPr>
          <p:cNvSpPr txBox="1"/>
          <p:nvPr/>
        </p:nvSpPr>
        <p:spPr>
          <a:xfrm>
            <a:off x="503260" y="5524288"/>
            <a:ext cx="1083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7C7C7C"/>
                </a:solidFill>
                <a:ea typeface="Times New Roman" panose="02020603050405020304" pitchFamily="18" charset="0"/>
              </a:rPr>
              <a:t>* включая запросы по «СПб»</a:t>
            </a:r>
            <a:r>
              <a:rPr lang="en-US" sz="1200" i="1" dirty="0">
                <a:solidFill>
                  <a:srgbClr val="7C7C7C"/>
                </a:solidFill>
                <a:ea typeface="Times New Roman" panose="02020603050405020304" pitchFamily="18" charset="0"/>
              </a:rPr>
              <a:t>	       </a:t>
            </a:r>
            <a:r>
              <a:rPr lang="ru-RU" sz="1200" i="1" dirty="0">
                <a:solidFill>
                  <a:srgbClr val="7C7C7C"/>
                </a:solidFill>
                <a:ea typeface="Times New Roman" panose="02020603050405020304" pitchFamily="18" charset="0"/>
              </a:rPr>
              <a:t>** включая запросы по «Адлеру»</a:t>
            </a:r>
            <a:endParaRPr lang="ru-RU" sz="1200" i="1" dirty="0">
              <a:solidFill>
                <a:srgbClr val="7C7C7C"/>
              </a:solidFill>
              <a:ea typeface="Calibri" panose="020F0502020204030204" pitchFamily="34" charset="0"/>
            </a:endParaRP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Оценка DI на основе данных wordstat.yandex.ru и trends.google.com, 10.2016-09.2017. Для Яндекса учитываются запросы с названием города и словами (в любых формах) «авиабилет» или «билет на самолет» , для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– запросы с названием города (в именительном падеже) и словами «авиабилеты» или «авиабилет»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095999" y="943022"/>
            <a:ext cx="5821529" cy="4732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Топ зарубежных направлений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Самое популярное зарубежное направление - </a:t>
            </a:r>
            <a:r>
              <a:rPr lang="ru-RU" b="1" dirty="0"/>
              <a:t>Ереван</a:t>
            </a:r>
            <a:r>
              <a:rPr lang="ru-RU" dirty="0"/>
              <a:t>: суммарно около </a:t>
            </a:r>
            <a:r>
              <a:rPr lang="en-US" dirty="0"/>
              <a:t>10</a:t>
            </a:r>
            <a:r>
              <a:rPr lang="ru-RU" dirty="0"/>
              <a:t>50 тыс. запросов в месяц (8-е место среди всех городов)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Следующие 5 топовых зарубежных направлений – исключительно </a:t>
            </a:r>
            <a:r>
              <a:rPr lang="ru-RU" b="1" dirty="0"/>
              <a:t>Средняя Азия</a:t>
            </a:r>
            <a:r>
              <a:rPr lang="ru-RU" dirty="0"/>
              <a:t>: (в алфавитном порядке) Бишкек, Душанбе, Ош, Ташкент, Худжанд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сумме на эти 5 городов приходится почти столько же запросов, сколько на Петербург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Следующие топ-6 зарубежных направлений: Баку, Минск, Прага, Киев, Тбилиси, Стамбул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 </a:t>
            </a:r>
            <a:r>
              <a:rPr lang="ru-RU" dirty="0"/>
              <a:t>является основным поисковиком для авиабилетов по всем зарубежным направлениям</a:t>
            </a:r>
          </a:p>
        </p:txBody>
      </p:sp>
    </p:spTree>
    <p:extLst>
      <p:ext uri="{BB962C8B-B14F-4D97-AF65-F5344CB8AC3E}">
        <p14:creationId xmlns:p14="http://schemas.microsoft.com/office/powerpoint/2010/main" val="225638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718" y="134470"/>
            <a:ext cx="10515600" cy="1095503"/>
          </a:xfrm>
        </p:spPr>
        <p:txBody>
          <a:bodyPr>
            <a:normAutofit/>
          </a:bodyPr>
          <a:lstStyle/>
          <a:p>
            <a:r>
              <a:rPr lang="ru-RU" dirty="0"/>
              <a:t>География поискового спроса (откуда ищут)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/>
          </p:nvPr>
        </p:nvGraphicFramePr>
        <p:xfrm>
          <a:off x="-981635" y="1236264"/>
          <a:ext cx="12276416" cy="449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3E93FF-D668-4651-AB7F-647A518F99D3}"/>
              </a:ext>
            </a:extLst>
          </p:cNvPr>
          <p:cNvSpPr txBox="1"/>
          <p:nvPr/>
        </p:nvSpPr>
        <p:spPr>
          <a:xfrm>
            <a:off x="456360" y="5815049"/>
            <a:ext cx="1083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12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Учитываются запросы со словами «авиабилеты» и «билеты самолет»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96BB2-F4EA-437F-ABE7-4AEA58CA27AB}"/>
              </a:ext>
            </a:extLst>
          </p:cNvPr>
          <p:cNvSpPr txBox="1"/>
          <p:nvPr/>
        </p:nvSpPr>
        <p:spPr>
          <a:xfrm>
            <a:off x="456360" y="1044090"/>
            <a:ext cx="1083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Более трети поискового спроса приходится на Москву и Московскую область. При этом поисковый спрос сильнее смещен в сторону регионов, чем собственно онлайн-продажи авиабилетов</a:t>
            </a:r>
          </a:p>
        </p:txBody>
      </p:sp>
    </p:spTree>
    <p:extLst>
      <p:ext uri="{BB962C8B-B14F-4D97-AF65-F5344CB8AC3E}">
        <p14:creationId xmlns:p14="http://schemas.microsoft.com/office/powerpoint/2010/main" val="367622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749" y="134866"/>
            <a:ext cx="10515600" cy="1080000"/>
          </a:xfrm>
        </p:spPr>
        <p:txBody>
          <a:bodyPr/>
          <a:lstStyle/>
          <a:p>
            <a:r>
              <a:rPr lang="ru-RU" dirty="0"/>
              <a:t>География спроса: индекс соответствия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745244"/>
              </p:ext>
            </p:extLst>
          </p:nvPr>
        </p:nvGraphicFramePr>
        <p:xfrm>
          <a:off x="571049" y="1422774"/>
          <a:ext cx="10955215" cy="485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16</a:t>
            </a:fld>
            <a:endParaRPr lang="ru-RU"/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1083166" y="3967435"/>
            <a:ext cx="10244504" cy="0"/>
          </a:xfrm>
          <a:prstGeom prst="line">
            <a:avLst/>
          </a:prstGeom>
          <a:ln w="158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C5952E-5021-4615-BF45-8697C5726F22}"/>
              </a:ext>
            </a:extLst>
          </p:cNvPr>
          <p:cNvSpPr txBox="1"/>
          <p:nvPr/>
        </p:nvSpPr>
        <p:spPr>
          <a:xfrm>
            <a:off x="456749" y="1102472"/>
            <a:ext cx="10835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Две России: высокий спрос на авиабилеты в Москве, Петербурге, на Урале и Дальнем Востоке. И низкий спрос в Центральном ФО (за пределами Подмосковья, Поволжье, Юге. Сильная зависимость от доходов и мобильности населения и от возможности добраться поездом </a:t>
            </a:r>
            <a:r>
              <a:rPr lang="en-US" dirty="0"/>
              <a:t>/</a:t>
            </a:r>
            <a:r>
              <a:rPr lang="ru-RU" dirty="0"/>
              <a:t> на машине</a:t>
            </a:r>
          </a:p>
        </p:txBody>
      </p:sp>
    </p:spTree>
    <p:extLst>
      <p:ext uri="{BB962C8B-B14F-4D97-AF65-F5344CB8AC3E}">
        <p14:creationId xmlns:p14="http://schemas.microsoft.com/office/powerpoint/2010/main" val="3653569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682" y="129213"/>
            <a:ext cx="10515600" cy="1080000"/>
          </a:xfrm>
        </p:spPr>
        <p:txBody>
          <a:bodyPr/>
          <a:lstStyle/>
          <a:p>
            <a:r>
              <a:rPr lang="ru-RU" dirty="0"/>
              <a:t>«Мобилизация» поискового спроса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183227"/>
              </p:ext>
            </p:extLst>
          </p:nvPr>
        </p:nvGraphicFramePr>
        <p:xfrm>
          <a:off x="499783" y="1252473"/>
          <a:ext cx="4935818" cy="494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9939882">
            <a:off x="2436312" y="2958841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+47%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716136" y="3144152"/>
            <a:ext cx="503111" cy="285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551939-FDF8-4D8B-A404-EC199DA17250}"/>
              </a:ext>
            </a:extLst>
          </p:cNvPr>
          <p:cNvSpPr txBox="1"/>
          <p:nvPr/>
        </p:nvSpPr>
        <p:spPr>
          <a:xfrm>
            <a:off x="5719482" y="1649132"/>
            <a:ext cx="58250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За 12 месяцев доля смартфонов в поиске авиабилетов увеличилась на </a:t>
            </a:r>
            <a:r>
              <a:rPr lang="ru-RU" b="1" dirty="0"/>
              <a:t>11 процентных пунктов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Количество запросов со смартфонов увеличилось на 90%, а с десктопов и планшетов – только на 11%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Смартфоны аккумулировали </a:t>
            </a:r>
            <a:r>
              <a:rPr lang="ru-RU" b="1" dirty="0"/>
              <a:t>71% </a:t>
            </a:r>
            <a:r>
              <a:rPr lang="ru-RU" dirty="0"/>
              <a:t>от всего прироста количества запросов про авиабилеты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Выше среднего (на 2-3 </a:t>
            </a:r>
            <a:r>
              <a:rPr lang="ru-RU" dirty="0" err="1"/>
              <a:t>п.п</a:t>
            </a:r>
            <a:r>
              <a:rPr lang="ru-RU" dirty="0"/>
              <a:t>.) доля запросов со смартфонов в Москве, на юге страны и на Дальнем Востоке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29CBFF-C00B-4F16-B22E-AA6752A8A485}"/>
              </a:ext>
            </a:extLst>
          </p:cNvPr>
          <p:cNvSpPr txBox="1"/>
          <p:nvPr/>
        </p:nvSpPr>
        <p:spPr>
          <a:xfrm>
            <a:off x="492301" y="6044528"/>
            <a:ext cx="470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Источник: данные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wordstat.yandex.ru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8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994714"/>
              </p:ext>
            </p:extLst>
          </p:nvPr>
        </p:nvGraphicFramePr>
        <p:xfrm>
          <a:off x="1642533" y="2182472"/>
          <a:ext cx="8009469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2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808"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Десктопы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Планшеты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Смартфоны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Симферополь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Сочи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Краснодар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Екатеринбург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Ростов-на-Дону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Санкт-Петербург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Ереван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Уфа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Калининград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err="1"/>
                        <a:t>Мин.Воды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847904"/>
              </p:ext>
            </p:extLst>
          </p:nvPr>
        </p:nvGraphicFramePr>
        <p:xfrm>
          <a:off x="1642533" y="2182472"/>
          <a:ext cx="8009469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2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808"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Десктопы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Планшеты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Смартфоны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Симферополь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Ош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Сочи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Симферополь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Краснодар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Сочи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Екатеринбург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Душанбе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Ростов-на-Дону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Ташкент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Санкт-Петербург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Ереван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Ереван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Махачкала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Уфа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Худжанд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Калининград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Бишкек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err="1"/>
                        <a:t>Мин.Воды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Краснодар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54009"/>
              </p:ext>
            </p:extLst>
          </p:nvPr>
        </p:nvGraphicFramePr>
        <p:xfrm>
          <a:off x="1642533" y="2182472"/>
          <a:ext cx="8009469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2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808"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Десктопы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Планшеты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Смартфоны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Симферополь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Симферополь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Ош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Сочи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Сочи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Симферополь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Краснодар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Ереван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Сочи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Екатеринбург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Краснодар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Душанбе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Ростов-на-Дону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Ташкент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Ташкент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Санкт-Петербург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Махачкала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Ереван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Ереван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Махачкала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Уфа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Екатеринбург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Худжанд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Калининград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err="1"/>
                        <a:t>Мин.Воды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Бишкек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err="1"/>
                        <a:t>Мин.Воды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Калининград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Краснодар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60" y="129335"/>
            <a:ext cx="10515600" cy="1080000"/>
          </a:xfrm>
        </p:spPr>
        <p:txBody>
          <a:bodyPr/>
          <a:lstStyle/>
          <a:p>
            <a:r>
              <a:rPr lang="ru-RU" dirty="0"/>
              <a:t>Интересы мобильной аудитории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10479-1D9C-4E09-856C-DC0563935BDC}"/>
              </a:ext>
            </a:extLst>
          </p:cNvPr>
          <p:cNvSpPr txBox="1"/>
          <p:nvPr/>
        </p:nvSpPr>
        <p:spPr>
          <a:xfrm>
            <a:off x="503206" y="1102472"/>
            <a:ext cx="10605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Пример: топ направлений по запросам со словами «авиабилеты» и «Москва» (данные</a:t>
            </a:r>
            <a:br>
              <a:rPr lang="ru-RU" dirty="0"/>
            </a:br>
            <a:r>
              <a:rPr lang="ru-RU" dirty="0"/>
              <a:t>Яндекса, сентябрь 2017). Только 4 направления (Симферополь, Сочи, Краснодар и Ереван) входят в топ-10 и на десктопах, и на смартфонах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19BE1-7825-46C0-97F1-E01DDAB0137D}"/>
              </a:ext>
            </a:extLst>
          </p:cNvPr>
          <p:cNvSpPr txBox="1"/>
          <p:nvPr/>
        </p:nvSpPr>
        <p:spPr>
          <a:xfrm>
            <a:off x="492301" y="6044528"/>
            <a:ext cx="470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Источник: данные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wordstat.yandex.ru, 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октябрь 2017</a:t>
            </a:r>
          </a:p>
        </p:txBody>
      </p:sp>
    </p:spTree>
    <p:extLst>
      <p:ext uri="{BB962C8B-B14F-4D97-AF65-F5344CB8AC3E}">
        <p14:creationId xmlns:p14="http://schemas.microsoft.com/office/powerpoint/2010/main" val="33257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60" y="129335"/>
            <a:ext cx="10515600" cy="1080000"/>
          </a:xfrm>
        </p:spPr>
        <p:txBody>
          <a:bodyPr/>
          <a:lstStyle/>
          <a:p>
            <a:r>
              <a:rPr lang="ru-RU" dirty="0"/>
              <a:t>Интересы мобильной аудитории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41188718"/>
              </p:ext>
            </p:extLst>
          </p:nvPr>
        </p:nvGraphicFramePr>
        <p:xfrm>
          <a:off x="604210" y="1213979"/>
          <a:ext cx="10515599" cy="507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5C6275-17E0-4151-9289-DDB4BAB41F67}"/>
              </a:ext>
            </a:extLst>
          </p:cNvPr>
          <p:cNvSpPr txBox="1"/>
          <p:nvPr/>
        </p:nvSpPr>
        <p:spPr>
          <a:xfrm>
            <a:off x="492301" y="6044528"/>
            <a:ext cx="470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Источник: данные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wordstat.yandex.ru, 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октябрь 2017</a:t>
            </a:r>
          </a:p>
        </p:txBody>
      </p:sp>
    </p:spTree>
    <p:extLst>
      <p:ext uri="{BB962C8B-B14F-4D97-AF65-F5344CB8AC3E}">
        <p14:creationId xmlns:p14="http://schemas.microsoft.com/office/powerpoint/2010/main" val="191576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2505076"/>
            <a:ext cx="10515600" cy="2099582"/>
          </a:xfrm>
        </p:spPr>
        <p:txBody>
          <a:bodyPr>
            <a:normAutofit/>
          </a:bodyPr>
          <a:lstStyle/>
          <a:p>
            <a:r>
              <a:rPr lang="ru-RU" dirty="0"/>
              <a:t>Путешествия россиян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37355" y="632758"/>
            <a:ext cx="1234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1679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2505075"/>
            <a:ext cx="10515600" cy="2935851"/>
          </a:xfrm>
        </p:spPr>
        <p:txBody>
          <a:bodyPr>
            <a:normAutofit/>
          </a:bodyPr>
          <a:lstStyle/>
          <a:p>
            <a:r>
              <a:rPr lang="ru-RU" dirty="0"/>
              <a:t>Объем рынка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37355" y="632758"/>
            <a:ext cx="1234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39758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07" y="137283"/>
            <a:ext cx="10515600" cy="1080000"/>
          </a:xfrm>
        </p:spPr>
        <p:txBody>
          <a:bodyPr/>
          <a:lstStyle/>
          <a:p>
            <a:r>
              <a:rPr lang="ru-RU" dirty="0"/>
              <a:t>Онлайн-продажи авиабилетов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63F9F4-5CC1-4869-9A21-C0FA724B7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502836"/>
              </p:ext>
            </p:extLst>
          </p:nvPr>
        </p:nvGraphicFramePr>
        <p:xfrm>
          <a:off x="6045200" y="1337733"/>
          <a:ext cx="5270500" cy="440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8507082" y="2506133"/>
            <a:ext cx="811847" cy="30117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rgbClr val="7C7C7C"/>
                </a:solidFill>
              </a:rPr>
              <a:t>+18%</a:t>
            </a:r>
            <a:endParaRPr lang="en-US" sz="1800" dirty="0">
              <a:solidFill>
                <a:srgbClr val="7C7C7C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9996739" y="2161397"/>
            <a:ext cx="811847" cy="30117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rgbClr val="7C7C7C"/>
                </a:solidFill>
              </a:rPr>
              <a:t>+14%</a:t>
            </a:r>
            <a:endParaRPr lang="en-US" sz="1800" dirty="0">
              <a:solidFill>
                <a:srgbClr val="7C7C7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200" y="1525601"/>
            <a:ext cx="46739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r>
              <a:rPr lang="en-US" dirty="0"/>
              <a:t> 2016</a:t>
            </a:r>
            <a:r>
              <a:rPr lang="ru-RU" dirty="0"/>
              <a:t> г. россияне через интернет купили</a:t>
            </a:r>
            <a:br>
              <a:rPr lang="ru-RU" dirty="0"/>
            </a:br>
            <a:r>
              <a:rPr lang="ru-RU" dirty="0"/>
              <a:t>авиабилетов на </a:t>
            </a:r>
            <a:r>
              <a:rPr lang="ru-RU" b="1" dirty="0"/>
              <a:t>330 млрд рублей</a:t>
            </a:r>
            <a:r>
              <a:rPr lang="en-US" dirty="0"/>
              <a:t> </a:t>
            </a:r>
          </a:p>
          <a:p>
            <a:endParaRPr lang="ru-RU" dirty="0"/>
          </a:p>
          <a:p>
            <a:r>
              <a:rPr lang="ru-RU" dirty="0"/>
              <a:t>2017 г. – </a:t>
            </a:r>
            <a:r>
              <a:rPr lang="ru-RU" dirty="0" err="1"/>
              <a:t>дальнеший</a:t>
            </a:r>
            <a:r>
              <a:rPr lang="ru-RU" dirty="0"/>
              <a:t> рост до</a:t>
            </a:r>
            <a:br>
              <a:rPr lang="ru-RU" dirty="0"/>
            </a:br>
            <a:r>
              <a:rPr lang="ru-RU" b="1" dirty="0"/>
              <a:t>375 млрд. рублей</a:t>
            </a:r>
            <a:endParaRPr lang="ru-RU" dirty="0"/>
          </a:p>
          <a:p>
            <a:endParaRPr lang="en-US" dirty="0"/>
          </a:p>
          <a:p>
            <a:r>
              <a:rPr lang="ru-RU" dirty="0"/>
              <a:t>Онлайн-продажи авиабилетов – почти</a:t>
            </a:r>
            <a:br>
              <a:rPr lang="ru-RU" dirty="0"/>
            </a:br>
            <a:r>
              <a:rPr lang="ru-RU" dirty="0"/>
              <a:t>половина рынка </a:t>
            </a:r>
            <a:r>
              <a:rPr lang="en-US" dirty="0" err="1"/>
              <a:t>eTravel</a:t>
            </a:r>
            <a:endParaRPr lang="en-US" dirty="0"/>
          </a:p>
          <a:p>
            <a:endParaRPr lang="en-US" dirty="0"/>
          </a:p>
          <a:p>
            <a:r>
              <a:rPr lang="ru-RU" dirty="0"/>
              <a:t>Два последних года сегмент авиабилетов</a:t>
            </a:r>
            <a:br>
              <a:rPr lang="ru-RU" dirty="0"/>
            </a:br>
            <a:r>
              <a:rPr lang="ru-RU" dirty="0"/>
              <a:t>растет медленнее, чем суммарно</a:t>
            </a:r>
            <a:br>
              <a:rPr lang="ru-RU" dirty="0"/>
            </a:br>
            <a:r>
              <a:rPr lang="ru-RU" dirty="0"/>
              <a:t>остальной рынок </a:t>
            </a:r>
            <a:r>
              <a:rPr lang="en-US" dirty="0" err="1"/>
              <a:t>eTravel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981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07" y="137283"/>
            <a:ext cx="10515600" cy="1080000"/>
          </a:xfrm>
        </p:spPr>
        <p:txBody>
          <a:bodyPr/>
          <a:lstStyle/>
          <a:p>
            <a:r>
              <a:rPr lang="ru-RU" dirty="0"/>
              <a:t>Структура рынка </a:t>
            </a:r>
            <a:r>
              <a:rPr lang="en-US" dirty="0" err="1"/>
              <a:t>eTravel</a:t>
            </a:r>
            <a:r>
              <a:rPr lang="en-US" dirty="0"/>
              <a:t> </a:t>
            </a:r>
            <a:r>
              <a:rPr lang="ru-RU" dirty="0"/>
              <a:t>(2017)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360" y="1108762"/>
            <a:ext cx="10515600" cy="400424"/>
          </a:xfrm>
        </p:spPr>
        <p:txBody>
          <a:bodyPr>
            <a:noAutofit/>
          </a:bodyPr>
          <a:lstStyle/>
          <a:p>
            <a:r>
              <a:rPr lang="ru-RU" sz="1800" dirty="0"/>
              <a:t>По-прежнему половина рынка в деньгах - это авиабилеты</a:t>
            </a:r>
            <a:br>
              <a:rPr lang="ru-RU" sz="1800" dirty="0"/>
            </a:br>
            <a:r>
              <a:rPr lang="ru-RU" sz="1800" dirty="0"/>
              <a:t>(в количестве продаж сегменты авиа и </a:t>
            </a:r>
            <a:r>
              <a:rPr lang="ru-RU" sz="1800" dirty="0" err="1"/>
              <a:t>жд</a:t>
            </a:r>
            <a:r>
              <a:rPr lang="ru-RU" sz="1800" dirty="0"/>
              <a:t> сопоставимы)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5" name="Диаграмма 5"/>
          <p:cNvGraphicFramePr/>
          <p:nvPr>
            <p:extLst>
              <p:ext uri="{D42A27DB-BD31-4B8C-83A1-F6EECF244321}">
                <p14:modId xmlns:p14="http://schemas.microsoft.com/office/powerpoint/2010/main" val="2266168436"/>
              </p:ext>
            </p:extLst>
          </p:nvPr>
        </p:nvGraphicFramePr>
        <p:xfrm>
          <a:off x="456360" y="1837906"/>
          <a:ext cx="10305425" cy="426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8573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07" y="137283"/>
            <a:ext cx="10515600" cy="1080000"/>
          </a:xfrm>
        </p:spPr>
        <p:txBody>
          <a:bodyPr/>
          <a:lstStyle/>
          <a:p>
            <a:r>
              <a:rPr lang="en-US" dirty="0" err="1"/>
              <a:t>eTravel</a:t>
            </a:r>
            <a:r>
              <a:rPr lang="en-US" dirty="0"/>
              <a:t>: </a:t>
            </a:r>
            <a:r>
              <a:rPr lang="ru-RU" dirty="0"/>
              <a:t>рост в 11 раз за 7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D4686-FBC1-4B2A-AD82-7D6D5FA9A365}"/>
              </a:ext>
            </a:extLst>
          </p:cNvPr>
          <p:cNvSpPr txBox="1"/>
          <p:nvPr/>
        </p:nvSpPr>
        <p:spPr>
          <a:xfrm>
            <a:off x="504778" y="5695404"/>
            <a:ext cx="1060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Объем онлайн-продаж указан включая НДС</a:t>
            </a:r>
          </a:p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Оценки объема и динамики рынка за 2016-2017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гг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 пересмотрены (по сравнению с ранее публиковавшимися данными) в сторону понижения исходя из уточненных данных по динамике среднего чека и по доле зарубежных онлайн-продаж у ведущих перевозчиков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63F9F4-5CC1-4869-9A21-C0FA724B7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365045"/>
              </p:ext>
            </p:extLst>
          </p:nvPr>
        </p:nvGraphicFramePr>
        <p:xfrm>
          <a:off x="724780" y="996043"/>
          <a:ext cx="10383004" cy="474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5748" y="847951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C7C7C"/>
                </a:solidFill>
              </a:rPr>
              <a:t>+18%</a:t>
            </a:r>
          </a:p>
        </p:txBody>
      </p:sp>
    </p:spTree>
    <p:extLst>
      <p:ext uri="{BB962C8B-B14F-4D97-AF65-F5344CB8AC3E}">
        <p14:creationId xmlns:p14="http://schemas.microsoft.com/office/powerpoint/2010/main" val="880808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06" y="137283"/>
            <a:ext cx="10464773" cy="1080000"/>
          </a:xfrm>
        </p:spPr>
        <p:txBody>
          <a:bodyPr/>
          <a:lstStyle/>
          <a:p>
            <a:r>
              <a:rPr lang="ru-RU" dirty="0"/>
              <a:t>Авиабилеты: лидеры по посещаемости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48623098"/>
              </p:ext>
            </p:extLst>
          </p:nvPr>
        </p:nvGraphicFramePr>
        <p:xfrm>
          <a:off x="197812" y="1115161"/>
          <a:ext cx="10255034" cy="512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Текст 3">
            <a:extLst>
              <a:ext uri="{FF2B5EF4-FFF2-40B4-BE49-F238E27FC236}">
                <a16:creationId xmlns:a16="http://schemas.microsoft.com/office/drawing/2014/main" id="{7142C402-6FBC-4527-BE66-C5C04813E3BD}"/>
              </a:ext>
            </a:extLst>
          </p:cNvPr>
          <p:cNvSpPr txBox="1">
            <a:spLocks/>
          </p:cNvSpPr>
          <p:nvPr/>
        </p:nvSpPr>
        <p:spPr>
          <a:xfrm>
            <a:off x="5883247" y="4154028"/>
            <a:ext cx="5791067" cy="1950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В топ-10 только три места у </a:t>
            </a:r>
            <a:r>
              <a:rPr lang="en-US" sz="1800" dirty="0"/>
              <a:t>OTA</a:t>
            </a:r>
            <a:r>
              <a:rPr lang="ru-RU" sz="1800" dirty="0"/>
              <a:t> – остальные позиции занимают агрегаторы и билетные</a:t>
            </a:r>
            <a:br>
              <a:rPr lang="en-US" sz="1800" dirty="0"/>
            </a:br>
            <a:r>
              <a:rPr lang="ru-RU" sz="1800" dirty="0"/>
              <a:t>сервисы авиакомпаний 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3BF79-1A9E-4EDB-BD11-135C93EC966D}"/>
              </a:ext>
            </a:extLst>
          </p:cNvPr>
          <p:cNvSpPr txBox="1"/>
          <p:nvPr/>
        </p:nvSpPr>
        <p:spPr>
          <a:xfrm>
            <a:off x="4147457" y="5637123"/>
            <a:ext cx="718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Оценки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Data Insight 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на основе данных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SimilarWeb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Примерная оценка количества визитов на сайт, включающих посещение раздела поиска и покупки авиабилетов (ранее раздел размещался на отдельном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поддомене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reservation.aeroflot.ru)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85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682" y="136526"/>
            <a:ext cx="10515600" cy="1080000"/>
          </a:xfrm>
        </p:spPr>
        <p:txBody>
          <a:bodyPr/>
          <a:lstStyle/>
          <a:p>
            <a:r>
              <a:rPr lang="ru-RU" dirty="0"/>
              <a:t>Авиабилеты: структура посещаемости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63D9F-91C7-4E1A-A4DE-24BE15E08682}"/>
              </a:ext>
            </a:extLst>
          </p:cNvPr>
          <p:cNvSpPr txBox="1"/>
          <p:nvPr/>
        </p:nvSpPr>
        <p:spPr>
          <a:xfrm>
            <a:off x="477307" y="6036853"/>
            <a:ext cx="10603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Данные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SimilarWeb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 (топ-30 сайтов по посещаемости), август-октябрь 2017, десктоп </a:t>
            </a:r>
          </a:p>
        </p:txBody>
      </p:sp>
      <p:sp>
        <p:nvSpPr>
          <p:cNvPr id="11" name="Овал 10"/>
          <p:cNvSpPr/>
          <p:nvPr/>
        </p:nvSpPr>
        <p:spPr>
          <a:xfrm>
            <a:off x="1047694" y="3248263"/>
            <a:ext cx="2304000" cy="230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9600" rtlCol="0" anchor="ctr"/>
          <a:lstStyle/>
          <a:p>
            <a:pPr algn="ctr"/>
            <a:r>
              <a:rPr lang="ru-RU" b="1" dirty="0"/>
              <a:t>Онлайн-</a:t>
            </a:r>
            <a:br>
              <a:rPr lang="ru-RU" b="1" dirty="0"/>
            </a:br>
            <a:r>
              <a:rPr lang="ru-RU" b="1" dirty="0" err="1"/>
              <a:t>букинги</a:t>
            </a:r>
            <a:r>
              <a:rPr lang="ru-RU" b="1" dirty="0"/>
              <a:t> АК</a:t>
            </a:r>
            <a:br>
              <a:rPr lang="ru-RU" b="1" dirty="0"/>
            </a:br>
            <a:r>
              <a:rPr lang="ru-RU" dirty="0"/>
              <a:t>17% трафика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8662484" y="3003882"/>
            <a:ext cx="2844000" cy="28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Онлайн-агентства</a:t>
            </a: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32% трафика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255436">
            <a:off x="7468643" y="3157986"/>
            <a:ext cx="1278000" cy="1422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488949">
            <a:off x="3164034" y="3578835"/>
            <a:ext cx="1277640" cy="3780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54791" y="1203882"/>
            <a:ext cx="3600000" cy="36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Агрегаторы</a:t>
            </a:r>
          </a:p>
          <a:p>
            <a:pPr algn="ctr"/>
            <a:endParaRPr lang="ru-RU" b="1" dirty="0"/>
          </a:p>
          <a:p>
            <a:pPr algn="ctr"/>
            <a:r>
              <a:rPr lang="en-US" dirty="0"/>
              <a:t>51% </a:t>
            </a:r>
            <a:r>
              <a:rPr lang="ru-RU" dirty="0"/>
              <a:t>трафика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59387" y="3289783"/>
            <a:ext cx="1311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21%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переходов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6490" y="3289782"/>
            <a:ext cx="1311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79%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переходов</a:t>
            </a:r>
          </a:p>
        </p:txBody>
      </p:sp>
    </p:spTree>
    <p:extLst>
      <p:ext uri="{BB962C8B-B14F-4D97-AF65-F5344CB8AC3E}">
        <p14:creationId xmlns:p14="http://schemas.microsoft.com/office/powerpoint/2010/main" val="652313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трафика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91495"/>
              </p:ext>
            </p:extLst>
          </p:nvPr>
        </p:nvGraphicFramePr>
        <p:xfrm>
          <a:off x="493714" y="1238250"/>
          <a:ext cx="10821986" cy="47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887187"/>
              </p:ext>
            </p:extLst>
          </p:nvPr>
        </p:nvGraphicFramePr>
        <p:xfrm>
          <a:off x="5610162" y="1238250"/>
          <a:ext cx="5365220" cy="47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763D9F-91C7-4E1A-A4DE-24BE15E08682}"/>
              </a:ext>
            </a:extLst>
          </p:cNvPr>
          <p:cNvSpPr txBox="1"/>
          <p:nvPr/>
        </p:nvSpPr>
        <p:spPr>
          <a:xfrm>
            <a:off x="477307" y="6036853"/>
            <a:ext cx="10603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Агрегаторы – три крупнейших (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Aviasales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Skyscanner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</a:rPr>
              <a:t>Momondo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). OTA – 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ТОП-10 по посещаемости. Данные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SimilarWeb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38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07" y="137283"/>
            <a:ext cx="10515600" cy="108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Что такое </a:t>
            </a:r>
            <a:r>
              <a:rPr lang="en-US" dirty="0"/>
              <a:t>Data Insight?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542" y="1349829"/>
            <a:ext cx="9474091" cy="4931409"/>
          </a:xfrm>
        </p:spPr>
        <p:txBody>
          <a:bodyPr>
            <a:normAutofit/>
          </a:bodyPr>
          <a:lstStyle/>
          <a:p>
            <a:r>
              <a:rPr lang="ru-RU" sz="1800" dirty="0"/>
              <a:t>Первое в России агентство,</a:t>
            </a:r>
            <a:r>
              <a:rPr lang="en-US" sz="1800" dirty="0"/>
              <a:t> </a:t>
            </a:r>
            <a:r>
              <a:rPr lang="ru-RU" sz="1800" dirty="0"/>
              <a:t>специализирующееся на исследованиях, консалтинге и аналитике в области Интернета</a:t>
            </a:r>
            <a:br>
              <a:rPr lang="ru-RU" sz="1800" dirty="0"/>
            </a:br>
            <a:br>
              <a:rPr lang="ru-RU" sz="1800" dirty="0"/>
            </a:br>
            <a:br>
              <a:rPr lang="en-US" sz="1800" dirty="0"/>
            </a:br>
            <a:r>
              <a:rPr lang="ru-RU" sz="1800" dirty="0"/>
              <a:t>Где все это можно узнать:</a:t>
            </a:r>
            <a:br>
              <a:rPr lang="ru-RU" sz="1800" dirty="0"/>
            </a:br>
            <a:r>
              <a:rPr lang="en-US" sz="1800" dirty="0">
                <a:hlinkClick r:id="rId2"/>
              </a:rPr>
              <a:t>a@datainsight.ru</a:t>
            </a:r>
            <a:r>
              <a:rPr lang="en-US" sz="1800" dirty="0"/>
              <a:t> 	+7 495 5405906</a:t>
            </a:r>
            <a:endParaRPr lang="ru-RU" sz="1800" dirty="0"/>
          </a:p>
          <a:p>
            <a:endParaRPr lang="ru-RU" sz="1800" dirty="0"/>
          </a:p>
          <a:p>
            <a:r>
              <a:rPr lang="ru-RU" sz="1800" dirty="0"/>
              <a:t>Борис Овчинников</a:t>
            </a:r>
            <a:r>
              <a:rPr lang="en-US" sz="1800" dirty="0"/>
              <a:t>	</a:t>
            </a:r>
            <a:r>
              <a:rPr lang="ru-RU" sz="1800" dirty="0"/>
              <a:t>     </a:t>
            </a:r>
            <a:r>
              <a:rPr lang="en-US" sz="1800" dirty="0">
                <a:hlinkClick r:id="rId3"/>
              </a:rPr>
              <a:t>b@datainsight.ru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ru-RU" sz="1800" dirty="0"/>
              <a:t>Федор </a:t>
            </a:r>
            <a:r>
              <a:rPr lang="ru-RU" sz="1800" dirty="0" err="1"/>
              <a:t>Вирин</a:t>
            </a:r>
            <a:r>
              <a:rPr lang="ru-RU" sz="1800" dirty="0"/>
              <a:t>          	     </a:t>
            </a:r>
            <a:r>
              <a:rPr lang="en-US" sz="1800" dirty="0">
                <a:hlinkClick r:id="rId4"/>
              </a:rPr>
              <a:t>f@datainsight.ru</a:t>
            </a:r>
            <a:r>
              <a:rPr lang="en-US" sz="1800" dirty="0"/>
              <a:t> </a:t>
            </a:r>
            <a:br>
              <a:rPr lang="en-US" sz="1800" dirty="0"/>
            </a:br>
            <a:endParaRPr lang="ru-RU" sz="1800" dirty="0"/>
          </a:p>
          <a:p>
            <a:r>
              <a:rPr lang="ru-RU" sz="1800" dirty="0"/>
              <a:t>Сайт: </a:t>
            </a:r>
            <a:r>
              <a:rPr lang="en-US" sz="1800" dirty="0">
                <a:hlinkClick r:id="rId5"/>
              </a:rPr>
              <a:t>www.datainsight.ru</a:t>
            </a:r>
            <a:r>
              <a:rPr lang="ru-RU" sz="18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Facebook: </a:t>
            </a:r>
            <a:r>
              <a:rPr lang="en-US" sz="1800" dirty="0">
                <a:hlinkClick r:id="rId6"/>
              </a:rPr>
              <a:t>www.facebook.com/DataInsight</a:t>
            </a:r>
            <a:r>
              <a:rPr lang="ru-RU" sz="1800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06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07" y="137283"/>
            <a:ext cx="10515600" cy="1080000"/>
          </a:xfrm>
        </p:spPr>
        <p:txBody>
          <a:bodyPr>
            <a:normAutofit/>
          </a:bodyPr>
          <a:lstStyle/>
          <a:p>
            <a:r>
              <a:rPr lang="ru-RU" dirty="0"/>
              <a:t>Внутренние авиаперевозки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7818" y="1237129"/>
            <a:ext cx="10515600" cy="125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3307" y="1097524"/>
            <a:ext cx="1029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/>
              <a:t>Среднегодовые темпы роста достигли +12% - лучший результат с осени 2014 г.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39204319"/>
              </p:ext>
            </p:extLst>
          </p:nvPr>
        </p:nvGraphicFramePr>
        <p:xfrm>
          <a:off x="507300" y="1466855"/>
          <a:ext cx="10809988" cy="5179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2301" y="6035017"/>
            <a:ext cx="470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Источник: данные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Росавиации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, оценки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Data Insight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0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07" y="137283"/>
            <a:ext cx="10515600" cy="1080000"/>
          </a:xfrm>
        </p:spPr>
        <p:txBody>
          <a:bodyPr>
            <a:normAutofit/>
          </a:bodyPr>
          <a:lstStyle/>
          <a:p>
            <a:r>
              <a:rPr lang="ru-RU" dirty="0"/>
              <a:t>Международные перелеты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7818" y="1237129"/>
            <a:ext cx="10515600" cy="125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00347" y="1075668"/>
            <a:ext cx="10746294" cy="5409234"/>
            <a:chOff x="-108520" y="2406586"/>
            <a:chExt cx="7704856" cy="4451414"/>
          </a:xfrm>
        </p:grpSpPr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val="1638795444"/>
                </p:ext>
              </p:extLst>
            </p:nvPr>
          </p:nvGraphicFramePr>
          <p:xfrm>
            <a:off x="-108520" y="2406586"/>
            <a:ext cx="7704856" cy="44514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3" name="Прямая соединительная линия 12"/>
            <p:cNvCxnSpPr/>
            <p:nvPr/>
          </p:nvCxnSpPr>
          <p:spPr>
            <a:xfrm>
              <a:off x="755576" y="4510488"/>
              <a:ext cx="6660000" cy="0"/>
            </a:xfrm>
            <a:prstGeom prst="line">
              <a:avLst/>
            </a:prstGeom>
            <a:ln w="952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88468" y="6023355"/>
            <a:ext cx="560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Без учета рейсов между Россией и СНГ. Источник: данные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Росавиации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3883" y="1237129"/>
            <a:ext cx="555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C7C7C"/>
                </a:solidFill>
              </a:rPr>
              <a:t>Динамика количества пассажиров на</a:t>
            </a:r>
            <a:br>
              <a:rPr lang="ru-RU" b="1" dirty="0">
                <a:solidFill>
                  <a:srgbClr val="7C7C7C"/>
                </a:solidFill>
              </a:rPr>
            </a:br>
            <a:r>
              <a:rPr lang="ru-RU" b="1" dirty="0">
                <a:solidFill>
                  <a:srgbClr val="7C7C7C"/>
                </a:solidFill>
              </a:rPr>
              <a:t>международных* рейсах,  %% к соответствующему месяцу предыдущего года</a:t>
            </a:r>
            <a:endParaRPr lang="ru-RU" dirty="0">
              <a:solidFill>
                <a:srgbClr val="7C7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26546"/>
              </p:ext>
            </p:extLst>
          </p:nvPr>
        </p:nvGraphicFramePr>
        <p:xfrm>
          <a:off x="0" y="1904138"/>
          <a:ext cx="11317288" cy="4296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07" y="137283"/>
            <a:ext cx="10515600" cy="1080000"/>
          </a:xfrm>
        </p:spPr>
        <p:txBody>
          <a:bodyPr>
            <a:normAutofit/>
          </a:bodyPr>
          <a:lstStyle/>
          <a:p>
            <a:r>
              <a:rPr lang="ru-RU" dirty="0"/>
              <a:t>Авиа: доля внутрироссийских перевозок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301" y="6035017"/>
            <a:ext cx="470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Источник: данные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Росавиации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6360" y="1098368"/>
            <a:ext cx="10859340" cy="80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dirty="0"/>
              <a:t>Начало 2016 г. – рекордная (для </a:t>
            </a:r>
            <a:r>
              <a:rPr lang="en-US" dirty="0"/>
              <a:t>XXI</a:t>
            </a:r>
            <a:r>
              <a:rPr lang="ru-RU" dirty="0"/>
              <a:t> века) доля внутрироссийских перевозок</a:t>
            </a:r>
            <a:r>
              <a:rPr lang="en-US" dirty="0"/>
              <a:t> (66%</a:t>
            </a:r>
            <a:r>
              <a:rPr lang="ru-RU" dirty="0"/>
              <a:t> пассажиров</a:t>
            </a:r>
            <a:r>
              <a:rPr lang="en-US" dirty="0"/>
              <a:t>)</a:t>
            </a:r>
            <a:r>
              <a:rPr lang="ru-RU" dirty="0"/>
              <a:t>. 2017 г. – смена тренда. К осени 2017 г. доля внутрироссийских перевозок вернулась на уровень 2-летней давности</a:t>
            </a:r>
            <a:r>
              <a:rPr lang="en-US" dirty="0"/>
              <a:t> (58%)</a:t>
            </a:r>
            <a:endParaRPr lang="ru-RU" dirty="0"/>
          </a:p>
        </p:txBody>
      </p:sp>
      <p:sp>
        <p:nvSpPr>
          <p:cNvPr id="13" name="TextBox 1"/>
          <p:cNvSpPr txBox="1"/>
          <p:nvPr/>
        </p:nvSpPr>
        <p:spPr>
          <a:xfrm>
            <a:off x="7751298" y="3271506"/>
            <a:ext cx="1503159" cy="156168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FF0000"/>
                </a:solidFill>
              </a:rPr>
              <a:t>усреднение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за 12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237978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Лидер роста: международные чартеры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7024-561A-BE43-AD56-333CB50FAB16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39798628"/>
              </p:ext>
            </p:extLst>
          </p:nvPr>
        </p:nvGraphicFramePr>
        <p:xfrm>
          <a:off x="666427" y="1217283"/>
          <a:ext cx="10649273" cy="478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9939882">
            <a:off x="1574185" y="2651498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8000"/>
                </a:solidFill>
              </a:rPr>
              <a:t>+32%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854009" y="2836809"/>
            <a:ext cx="503111" cy="285818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939882">
            <a:off x="3642972" y="3360989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8000"/>
                </a:solidFill>
              </a:rPr>
              <a:t>+51%</a:t>
            </a:r>
          </a:p>
        </p:txBody>
      </p:sp>
      <p:cxnSp>
        <p:nvCxnSpPr>
          <p:cNvPr id="15" name="Прямая со стрелкой 14"/>
          <p:cNvCxnSpPr>
            <a:cxnSpLocks/>
          </p:cNvCxnSpPr>
          <p:nvPr/>
        </p:nvCxnSpPr>
        <p:spPr>
          <a:xfrm flipV="1">
            <a:off x="3922796" y="3546300"/>
            <a:ext cx="503111" cy="285818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939882">
            <a:off x="5639670" y="3933914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8000"/>
                </a:solidFill>
              </a:rPr>
              <a:t>+10%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919494" y="4119225"/>
            <a:ext cx="503111" cy="285818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9939882">
            <a:off x="7595042" y="1896399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8000"/>
                </a:solidFill>
              </a:rPr>
              <a:t>+11%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7874866" y="2081710"/>
            <a:ext cx="503111" cy="285818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134742">
            <a:off x="9888789" y="4217623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-14%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2794860" flipV="1">
            <a:off x="9922905" y="4421173"/>
            <a:ext cx="503111" cy="285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AE687DC-C53D-4E97-80EE-31C45270C69B}"/>
              </a:ext>
            </a:extLst>
          </p:cNvPr>
          <p:cNvSpPr txBox="1"/>
          <p:nvPr/>
        </p:nvSpPr>
        <p:spPr>
          <a:xfrm>
            <a:off x="492300" y="6035017"/>
            <a:ext cx="6032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Источник: данные Росавиации, январь-август 2016 г. и январь-август 2017 г.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E18F65D2-D7B4-4730-ACD6-258918760EE9}"/>
              </a:ext>
            </a:extLst>
          </p:cNvPr>
          <p:cNvSpPr txBox="1">
            <a:spLocks/>
          </p:cNvSpPr>
          <p:nvPr/>
        </p:nvSpPr>
        <p:spPr>
          <a:xfrm>
            <a:off x="456360" y="1098368"/>
            <a:ext cx="10859340" cy="80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dirty="0"/>
              <a:t>Из всего роста пассажирооборота в 2017 г. (+4 млрд километров в месяц) 3</a:t>
            </a:r>
            <a:r>
              <a:rPr lang="en-US" dirty="0"/>
              <a:t>/4 </a:t>
            </a:r>
            <a:r>
              <a:rPr lang="ru-RU" dirty="0"/>
              <a:t>пришлось на дальнее зарубежье, 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en-US" dirty="0"/>
              <a:t>1/3 </a:t>
            </a:r>
            <a:r>
              <a:rPr lang="ru-RU" dirty="0"/>
              <a:t>– на чартерные рейсы</a:t>
            </a:r>
          </a:p>
        </p:txBody>
      </p:sp>
    </p:spTree>
    <p:extLst>
      <p:ext uri="{BB962C8B-B14F-4D97-AF65-F5344CB8AC3E}">
        <p14:creationId xmlns:p14="http://schemas.microsoft.com/office/powerpoint/2010/main" val="330959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07" y="137283"/>
            <a:ext cx="10515600" cy="1080000"/>
          </a:xfrm>
        </p:spPr>
        <p:txBody>
          <a:bodyPr>
            <a:normAutofit/>
          </a:bodyPr>
          <a:lstStyle/>
          <a:p>
            <a:r>
              <a:rPr lang="ru-RU" dirty="0"/>
              <a:t>Авиа: сравнение с 2013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7818" y="1237129"/>
            <a:ext cx="10515600" cy="125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2301" y="6044528"/>
            <a:ext cx="470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Источник: данные </a:t>
            </a:r>
            <a:r>
              <a:rPr lang="ru-RU" sz="1200" i="1" dirty="0" err="1">
                <a:solidFill>
                  <a:schemeClr val="bg1">
                    <a:lumMod val="50000"/>
                  </a:schemeClr>
                </a:solidFill>
              </a:rPr>
              <a:t>Росавиации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B23AA6-19BE-49AD-8D63-ECA356CCDA2E}"/>
              </a:ext>
            </a:extLst>
          </p:cNvPr>
          <p:cNvSpPr txBox="1"/>
          <p:nvPr/>
        </p:nvSpPr>
        <p:spPr>
          <a:xfrm>
            <a:off x="1256288" y="1237129"/>
            <a:ext cx="98771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dirty="0"/>
              <a:t>За 4 года (</a:t>
            </a:r>
            <a:r>
              <a:rPr lang="en-US" sz="2000" dirty="0"/>
              <a:t>II</a:t>
            </a:r>
            <a:r>
              <a:rPr lang="ru-RU" sz="2000" dirty="0"/>
              <a:t>-</a:t>
            </a:r>
            <a:r>
              <a:rPr lang="en-US" sz="2000" dirty="0"/>
              <a:t>III</a:t>
            </a:r>
            <a:r>
              <a:rPr lang="ru-RU" sz="2000" dirty="0"/>
              <a:t> кварталы 2017 г. к аналогичному периоду докризисного 2013 г.)</a:t>
            </a:r>
            <a:br>
              <a:rPr lang="ru-RU" sz="2000" dirty="0"/>
            </a:br>
            <a:r>
              <a:rPr lang="ru-RU" sz="2000" dirty="0"/>
              <a:t>авиаперевозки по пассажиропотоку выросли:</a:t>
            </a:r>
            <a:br>
              <a:rPr lang="ru-RU" sz="2000" dirty="0"/>
            </a:br>
            <a:endParaRPr lang="ru-RU" sz="20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Суммарно на </a:t>
            </a:r>
            <a:r>
              <a:rPr lang="ru-RU" sz="2000" b="1" dirty="0"/>
              <a:t>24%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 внутрироссийских направлениях – на </a:t>
            </a:r>
            <a:r>
              <a:rPr lang="ru-RU" sz="2000" b="1" dirty="0"/>
              <a:t>61%</a:t>
            </a:r>
            <a:br>
              <a:rPr lang="ru-RU" sz="2000" b="1" dirty="0"/>
            </a:br>
            <a:r>
              <a:rPr lang="ru-RU" sz="2000" dirty="0"/>
              <a:t>(без учета Симферополя – на 51%)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 дальнему зарубежью снижение на </a:t>
            </a:r>
            <a:r>
              <a:rPr lang="ru-RU" sz="2000" b="1" dirty="0"/>
              <a:t>5%</a:t>
            </a:r>
            <a:endParaRPr lang="ru-RU" sz="20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0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Тревел</a:t>
            </a:r>
            <a:r>
              <a:rPr lang="ru-RU" dirty="0"/>
              <a:t>-индикаторы: внутри России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15700" y="6248462"/>
            <a:ext cx="876300" cy="365125"/>
          </a:xfrm>
        </p:spPr>
        <p:txBody>
          <a:bodyPr/>
          <a:lstStyle/>
          <a:p>
            <a:fld id="{A6A67024-561A-BE43-AD56-333CB50FAB16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85450"/>
              </p:ext>
            </p:extLst>
          </p:nvPr>
        </p:nvGraphicFramePr>
        <p:xfrm>
          <a:off x="743918" y="1217283"/>
          <a:ext cx="10509788" cy="4651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445">
                  <a:extLst>
                    <a:ext uri="{9D8B030D-6E8A-4147-A177-3AD203B41FA5}">
                      <a16:colId xmlns:a16="http://schemas.microsoft.com/office/drawing/2014/main" val="1167102153"/>
                    </a:ext>
                  </a:extLst>
                </a:gridCol>
                <a:gridCol w="5426343">
                  <a:extLst>
                    <a:ext uri="{9D8B030D-6E8A-4147-A177-3AD203B41FA5}">
                      <a16:colId xmlns:a16="http://schemas.microsoft.com/office/drawing/2014/main" val="74590841"/>
                    </a:ext>
                  </a:extLst>
                </a:gridCol>
              </a:tblGrid>
              <a:tr h="42035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0086699"/>
                  </a:ext>
                </a:extLst>
              </a:tr>
              <a:tr h="12321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/>
                        <a:t>Внутренние авиаперелеты</a:t>
                      </a:r>
                      <a:endParaRPr lang="ru-RU" dirty="0"/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dirty="0"/>
                        <a:t>+7%	</a:t>
                      </a:r>
                      <a:r>
                        <a:rPr lang="en-US" dirty="0"/>
                        <a:t>[</a:t>
                      </a:r>
                      <a:r>
                        <a:rPr lang="ru-RU" dirty="0"/>
                        <a:t>наименьший рост с 2009 г.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/>
                        <a:t>Внутренние авиаперелеты</a:t>
                      </a:r>
                      <a:r>
                        <a:rPr lang="ru-RU" dirty="0"/>
                        <a:t> (9 месяцев)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dirty="0"/>
                        <a:t>+10%	</a:t>
                      </a:r>
                      <a:r>
                        <a:rPr lang="en-US" dirty="0"/>
                        <a:t>[</a:t>
                      </a:r>
                      <a:r>
                        <a:rPr lang="ru-RU" dirty="0"/>
                        <a:t>динамика лучше, чем в 2016 г., </a:t>
                      </a:r>
                    </a:p>
                    <a:p>
                      <a:pPr marL="0" indent="898525" algn="l">
                        <a:lnSpc>
                          <a:spcPct val="100000"/>
                        </a:lnSpc>
                      </a:pPr>
                      <a:r>
                        <a:rPr lang="ru-RU" dirty="0"/>
                        <a:t>но хуже, чем в 2013-2015 гг.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013301"/>
                  </a:ext>
                </a:extLst>
              </a:tr>
              <a:tr h="11784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/>
                        <a:t>Поезда дальнего следования</a:t>
                      </a:r>
                      <a:endParaRPr lang="ru-RU" dirty="0"/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dirty="0"/>
                        <a:t>+4%	</a:t>
                      </a:r>
                      <a:r>
                        <a:rPr lang="en-US" dirty="0"/>
                        <a:t>[</a:t>
                      </a:r>
                      <a:r>
                        <a:rPr lang="ru-RU" dirty="0"/>
                        <a:t>лучшая динамика за 12 лет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/>
                        <a:t>Поезда дальнего следования </a:t>
                      </a:r>
                      <a:r>
                        <a:rPr lang="ru-RU" dirty="0"/>
                        <a:t>(9 месяцев)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dirty="0"/>
                        <a:t>0%	</a:t>
                      </a:r>
                      <a:r>
                        <a:rPr lang="en-US" dirty="0"/>
                        <a:t>[</a:t>
                      </a:r>
                      <a:r>
                        <a:rPr lang="ru-RU" dirty="0"/>
                        <a:t>динамика хуже, чем в 2016 г., </a:t>
                      </a:r>
                    </a:p>
                    <a:p>
                      <a:pPr marL="0" indent="898525" algn="l">
                        <a:lnSpc>
                          <a:spcPct val="100000"/>
                        </a:lnSpc>
                      </a:pPr>
                      <a:r>
                        <a:rPr lang="ru-RU" dirty="0"/>
                        <a:t>но до этого 3 года спада на 5-7% в год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47679"/>
                  </a:ext>
                </a:extLst>
              </a:tr>
              <a:tr h="9065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/>
                        <a:t>Продажи туров по России</a:t>
                      </a:r>
                      <a:endParaRPr lang="ru-RU" dirty="0"/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dirty="0"/>
                        <a:t>+15%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Продажи туров по России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?	Туроператоры: спад до 30% по Крыму,</a:t>
                      </a:r>
                    </a:p>
                    <a:p>
                      <a:pPr marL="0" indent="893763" algn="l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стагнация по другим направлениям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706395"/>
                  </a:ext>
                </a:extLst>
              </a:tr>
              <a:tr h="9065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/>
                        <a:t>Количество ночевок в гостиницах</a:t>
                      </a:r>
                      <a:endParaRPr lang="ru-RU" dirty="0"/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dirty="0"/>
                        <a:t>+14%	</a:t>
                      </a:r>
                      <a:r>
                        <a:rPr lang="en-US" dirty="0"/>
                        <a:t>[</a:t>
                      </a:r>
                      <a:r>
                        <a:rPr lang="ru-RU" dirty="0"/>
                        <a:t>продолжение тренда прошлых лет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b="1" dirty="0"/>
                        <a:t>Количество ночевок в гостиницах </a:t>
                      </a:r>
                      <a:r>
                        <a:rPr lang="ru-RU" dirty="0"/>
                        <a:t>(6 месяцев)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dirty="0"/>
                        <a:t>-1%	</a:t>
                      </a:r>
                      <a:r>
                        <a:rPr lang="en-US" dirty="0"/>
                        <a:t>[</a:t>
                      </a:r>
                      <a:r>
                        <a:rPr lang="ru-RU" dirty="0"/>
                        <a:t>до этого непрерывный рост с 2010 г.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83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3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Тревел</a:t>
            </a:r>
            <a:r>
              <a:rPr lang="ru-RU" dirty="0"/>
              <a:t>-индикаторы: зарубежные поездки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15700" y="6248462"/>
            <a:ext cx="876300" cy="365125"/>
          </a:xfrm>
        </p:spPr>
        <p:txBody>
          <a:bodyPr/>
          <a:lstStyle/>
          <a:p>
            <a:fld id="{A6A67024-561A-BE43-AD56-333CB50FAB16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52535"/>
              </p:ext>
            </p:extLst>
          </p:nvPr>
        </p:nvGraphicFramePr>
        <p:xfrm>
          <a:off x="743918" y="1217283"/>
          <a:ext cx="10509788" cy="3745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445">
                  <a:extLst>
                    <a:ext uri="{9D8B030D-6E8A-4147-A177-3AD203B41FA5}">
                      <a16:colId xmlns:a16="http://schemas.microsoft.com/office/drawing/2014/main" val="1167102153"/>
                    </a:ext>
                  </a:extLst>
                </a:gridCol>
                <a:gridCol w="5426343">
                  <a:extLst>
                    <a:ext uri="{9D8B030D-6E8A-4147-A177-3AD203B41FA5}">
                      <a16:colId xmlns:a16="http://schemas.microsoft.com/office/drawing/2014/main" val="74590841"/>
                    </a:ext>
                  </a:extLst>
                </a:gridCol>
              </a:tblGrid>
              <a:tr h="42035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0086699"/>
                  </a:ext>
                </a:extLst>
              </a:tr>
              <a:tr h="1232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/>
                        <a:t>Выезды из РФ </a:t>
                      </a:r>
                      <a:r>
                        <a:rPr lang="ru-RU" dirty="0"/>
                        <a:t>(без СНГ)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/>
                        <a:t>-13%	</a:t>
                      </a:r>
                      <a:r>
                        <a:rPr lang="en-US" dirty="0"/>
                        <a:t>[-21% </a:t>
                      </a:r>
                      <a:r>
                        <a:rPr lang="ru-RU" dirty="0"/>
                        <a:t>без учета выездов в </a:t>
                      </a:r>
                      <a:r>
                        <a:rPr lang="ru-RU" dirty="0" err="1"/>
                        <a:t>пригра</a:t>
                      </a:r>
                      <a:r>
                        <a:rPr lang="ru-RU" dirty="0"/>
                        <a:t>- 	</a:t>
                      </a:r>
                      <a:r>
                        <a:rPr lang="ru-RU" dirty="0" err="1"/>
                        <a:t>ничные</a:t>
                      </a:r>
                      <a:r>
                        <a:rPr lang="ru-RU" dirty="0"/>
                        <a:t> страны, </a:t>
                      </a:r>
                      <a:r>
                        <a:rPr lang="en-US" dirty="0"/>
                        <a:t>IV</a:t>
                      </a:r>
                      <a:r>
                        <a:rPr lang="ru-RU" dirty="0"/>
                        <a:t> кв. – уже рост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/>
                        <a:t>Выезды из РФ </a:t>
                      </a:r>
                      <a:r>
                        <a:rPr lang="ru-RU" dirty="0"/>
                        <a:t>(9 месяцев, без СНГ)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/>
                        <a:t>+36%	</a:t>
                      </a:r>
                      <a:r>
                        <a:rPr lang="en-US" dirty="0"/>
                        <a:t>[</a:t>
                      </a:r>
                      <a:r>
                        <a:rPr lang="ru-RU" dirty="0"/>
                        <a:t>+15</a:t>
                      </a:r>
                      <a:r>
                        <a:rPr lang="en-US" dirty="0"/>
                        <a:t>% </a:t>
                      </a:r>
                      <a:r>
                        <a:rPr lang="ru-RU" dirty="0"/>
                        <a:t>без Турции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013301"/>
                  </a:ext>
                </a:extLst>
              </a:tr>
              <a:tr h="1178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/>
                        <a:t>Международные авиаперелеты </a:t>
                      </a:r>
                      <a:r>
                        <a:rPr lang="ru-RU" dirty="0"/>
                        <a:t>(без СНГ)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/>
                        <a:t>-20%	</a:t>
                      </a:r>
                      <a:r>
                        <a:rPr lang="en-US" dirty="0"/>
                        <a:t>[</a:t>
                      </a:r>
                      <a:r>
                        <a:rPr lang="ru-RU" dirty="0"/>
                        <a:t>-25% в первые 3 квартала и</a:t>
                      </a:r>
                      <a:br>
                        <a:rPr lang="ru-RU" dirty="0"/>
                      </a:br>
                      <a:r>
                        <a:rPr lang="ru-RU" dirty="0"/>
                        <a:t>	+10% в </a:t>
                      </a:r>
                      <a:r>
                        <a:rPr lang="en-US" dirty="0"/>
                        <a:t>IV </a:t>
                      </a:r>
                      <a:r>
                        <a:rPr lang="ru-RU" dirty="0"/>
                        <a:t>квартале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/>
                        <a:t>Международные авиаперелеты</a:t>
                      </a:r>
                      <a:br>
                        <a:rPr lang="ru-RU" b="1" dirty="0"/>
                      </a:br>
                      <a:r>
                        <a:rPr lang="ru-RU" dirty="0"/>
                        <a:t>(9 месяцев, без СНГ)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/>
                        <a:t>+43%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47679"/>
                  </a:ext>
                </a:extLst>
              </a:tr>
              <a:tr h="9065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/>
                        <a:t>Продажи зарубежных туров</a:t>
                      </a:r>
                      <a:endParaRPr lang="ru-RU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/>
                        <a:t>-35%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/>
                        <a:t>Продажи зарубежных туров</a:t>
                      </a:r>
                      <a:endParaRPr lang="ru-RU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/>
                        <a:t>+61%     </a:t>
                      </a:r>
                      <a:r>
                        <a:rPr lang="en-US" dirty="0"/>
                        <a:t>[</a:t>
                      </a:r>
                      <a:r>
                        <a:rPr lang="ru-RU" dirty="0"/>
                        <a:t>оценка </a:t>
                      </a:r>
                      <a:r>
                        <a:rPr lang="en-US" dirty="0"/>
                        <a:t>DI</a:t>
                      </a:r>
                      <a:r>
                        <a:rPr lang="ru-RU" dirty="0"/>
                        <a:t>, в основном за счет 8-     	кратного роста потока в Турцию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706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842645"/>
      </p:ext>
    </p:extLst>
  </p:cSld>
  <p:clrMapOvr>
    <a:masterClrMapping/>
  </p:clrMapOvr>
</p:sld>
</file>

<file path=ppt/theme/theme1.xml><?xml version="1.0" encoding="utf-8"?>
<a:theme xmlns:a="http://schemas.openxmlformats.org/drawingml/2006/main" name="Avito">
  <a:themeElements>
    <a:clrScheme name="ДИ2">
      <a:dk1>
        <a:srgbClr val="363636"/>
      </a:dk1>
      <a:lt1>
        <a:srgbClr val="FFFFFF"/>
      </a:lt1>
      <a:dk2>
        <a:srgbClr val="002D89"/>
      </a:dk2>
      <a:lt2>
        <a:srgbClr val="FFFFFF"/>
      </a:lt2>
      <a:accent1>
        <a:srgbClr val="4F44D4"/>
      </a:accent1>
      <a:accent2>
        <a:srgbClr val="BCE1EE"/>
      </a:accent2>
      <a:accent3>
        <a:srgbClr val="FE090C"/>
      </a:accent3>
      <a:accent4>
        <a:srgbClr val="FF6163"/>
      </a:accent4>
      <a:accent5>
        <a:srgbClr val="FFB020"/>
      </a:accent5>
      <a:accent6>
        <a:srgbClr val="00AAFF"/>
      </a:accent6>
      <a:hlink>
        <a:srgbClr val="002060"/>
      </a:hlink>
      <a:folHlink>
        <a:srgbClr val="00AAFF"/>
      </a:folHlink>
    </a:clrScheme>
    <a:fontScheme name="Telige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ito" id="{8A50F885-FD14-4918-8ED3-16CAD0EF6756}" vid="{AF3DEFC7-DABA-480D-872F-F66FCA101EF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Avito</Template>
  <TotalTime>27735</TotalTime>
  <Words>1269</Words>
  <Application>Microsoft Office PowerPoint</Application>
  <PresentationFormat>Widescreen</PresentationFormat>
  <Paragraphs>326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Helvetica</vt:lpstr>
      <vt:lpstr>Lato</vt:lpstr>
      <vt:lpstr>Times New Roman</vt:lpstr>
      <vt:lpstr>Avito</vt:lpstr>
      <vt:lpstr>eTravel: основные тренды Поиск и покупка авиабилетов в онлайне</vt:lpstr>
      <vt:lpstr>Путешествия россиян</vt:lpstr>
      <vt:lpstr>Внутренние авиаперевозки</vt:lpstr>
      <vt:lpstr>Международные перелеты</vt:lpstr>
      <vt:lpstr>Авиа: доля внутрироссийских перевозок</vt:lpstr>
      <vt:lpstr>Лидер роста: международные чартеры</vt:lpstr>
      <vt:lpstr>Авиа: сравнение с 2013</vt:lpstr>
      <vt:lpstr>Тревел-индикаторы: внутри России </vt:lpstr>
      <vt:lpstr>Тревел-индикаторы: зарубежные поездки</vt:lpstr>
      <vt:lpstr>Статистика поискового спроса</vt:lpstr>
      <vt:lpstr>Поисковый спрос</vt:lpstr>
      <vt:lpstr>Динамика поискового спроса: +29% за год</vt:lpstr>
      <vt:lpstr>Сезонность спроса</vt:lpstr>
      <vt:lpstr>Поиск авиабилетов: топ направлений</vt:lpstr>
      <vt:lpstr>География поискового спроса (откуда ищут)</vt:lpstr>
      <vt:lpstr>География спроса: индекс соответствия </vt:lpstr>
      <vt:lpstr>«Мобилизация» поискового спроса</vt:lpstr>
      <vt:lpstr>Интересы мобильной аудитории</vt:lpstr>
      <vt:lpstr>Интересы мобильной аудитории</vt:lpstr>
      <vt:lpstr>Объем рынка</vt:lpstr>
      <vt:lpstr>Онлайн-продажи авиабилетов</vt:lpstr>
      <vt:lpstr>Структура рынка eTravel (2017)</vt:lpstr>
      <vt:lpstr>eTravel: рост в 11 раз за 7 лет</vt:lpstr>
      <vt:lpstr>Авиабилеты: лидеры по посещаемости</vt:lpstr>
      <vt:lpstr>Авиабилеты: структура посещаемости</vt:lpstr>
      <vt:lpstr>Источники трафика</vt:lpstr>
      <vt:lpstr>Что такое Data Insight?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Хоботина</dc:creator>
  <cp:lastModifiedBy>Boris</cp:lastModifiedBy>
  <cp:revision>660</cp:revision>
  <dcterms:created xsi:type="dcterms:W3CDTF">2017-07-14T21:26:57Z</dcterms:created>
  <dcterms:modified xsi:type="dcterms:W3CDTF">2017-12-06T08:17:10Z</dcterms:modified>
</cp:coreProperties>
</file>