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4" r:id="rId2"/>
    <p:sldId id="371" r:id="rId3"/>
    <p:sldId id="386" r:id="rId4"/>
    <p:sldId id="387" r:id="rId5"/>
    <p:sldId id="389" r:id="rId6"/>
    <p:sldId id="390" r:id="rId7"/>
    <p:sldId id="388" r:id="rId8"/>
    <p:sldId id="391" r:id="rId9"/>
    <p:sldId id="392" r:id="rId10"/>
    <p:sldId id="393" r:id="rId11"/>
    <p:sldId id="382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66"/>
    <a:srgbClr val="13689D"/>
    <a:srgbClr val="FFFF99"/>
    <a:srgbClr val="D20500"/>
    <a:srgbClr val="C805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4670" autoAdjust="0"/>
  </p:normalViewPr>
  <p:slideViewPr>
    <p:cSldViewPr>
      <p:cViewPr>
        <p:scale>
          <a:sx n="96" d="100"/>
          <a:sy n="96" d="100"/>
        </p:scale>
        <p:origin x="-14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2017\&#1057;&#1090;&#1072;&#1090;&#1080;&#1089;&#1090;&#1080;&#1082;&#1072;\&#1055;&#1072;&#1089;&#1089;&#1072;&#1078;&#1080;&#1088;&#1086;&#1082;&#1080;&#1083;&#1086;&#1084;&#1077;&#1090;&#1088;&#1072;&#1078;%20&#1089;&#1090;&#1072;&#1090;&#110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7\&#1057;&#1090;&#1072;&#1090;&#1100;&#1103;\&#1060;-67%20&#1043;&#1040;%202003-2016%20(&#1056;%201_1)%20&#1089;%20&#1086;&#1094;&#1077;&#1085;&#1082;&#1072;&#1084;&#1080;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7\&#1057;&#1090;&#1072;&#1090;&#1100;&#1103;\&#1060;-67%20&#1043;&#1040;%202003-2016%20(&#1056;%201_1)%20&#1089;%20&#1086;&#1094;&#1077;&#1085;&#1082;&#1072;&#1084;&#1080;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7\&#1057;&#1083;&#1072;&#1081;&#1076;&#1099;\&#1060;-67%20&#1043;&#1040;%202003-2016%20(&#1056;%201_1)%20&#1089;%20&#1086;&#1094;&#1077;&#1085;&#1082;&#1072;&#1084;&#1080;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7\&#1057;&#1083;&#1072;&#1081;&#1076;&#1099;\&#1060;-67%20&#1043;&#1040;%202003-2016%20(&#1056;%201_1)%20&#1089;%20&#1086;&#1094;&#1077;&#1085;&#1082;&#1072;&#1084;&#1080;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6\&#1055;&#1077;&#1088;&#1074;&#1099;&#1077;%2040%20&#1085;&#1072;&#1087;&#1088;&#1072;&#1074;&#1083;&#1077;&#1085;&#1080;&#1081;\&#1056;&#1072;&#1089;&#1095;&#1077;&#1090;\&#1053;&#1086;&#1103;&#1073;&#1088;&#1100;%202017\&#1057;&#1088;&#1072;&#1074;&#1085;&#1077;&#1085;&#1080;&#1077;%20&#1087;&#1086;&#1082;&#1072;&#1079;&#1072;&#1090;&#1077;&#1083;&#1077;&#108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2016\&#1055;&#1077;&#1088;&#1074;&#1099;&#1077;%2040%20&#1085;&#1072;&#1087;&#1088;&#1072;&#1074;&#1083;&#1077;&#1085;&#1080;&#1081;\&#1056;&#1072;&#1089;&#1095;&#1077;&#1090;\&#1057;&#1077;&#1085;&#1090;&#1103;&#1073;&#1088;&#1100;%202017\&#1057;&#1088;&#1072;&#1074;&#1085;&#1077;&#1085;&#1080;&#1077;%20&#1087;&#1086;&#1082;&#1072;&#1079;&#1072;&#1090;&#1077;&#1083;&#1077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Лист1!$B$236</c:f>
              <c:strCache>
                <c:ptCount val="1"/>
                <c:pt idx="0">
                  <c:v>Темпы роста пассажирооборота ГА РФ, Всего (МВЛ+ВВЛ)</c:v>
                </c:pt>
              </c:strCache>
            </c:strRef>
          </c:tx>
          <c:spPr>
            <a:effectLst/>
          </c:spPr>
          <c:marker>
            <c:symbol val="none"/>
          </c:marker>
          <c:cat>
            <c:strRef>
              <c:f>Лист1!$C$235:$AI$235</c:f>
              <c:strCache>
                <c:ptCount val="33"/>
                <c:pt idx="0">
                  <c:v>янв.</c:v>
                </c:pt>
                <c:pt idx="1">
                  <c:v>фев.</c:v>
                </c:pt>
                <c:pt idx="2">
                  <c:v>мар.</c:v>
                </c:pt>
                <c:pt idx="3">
                  <c:v>апр.</c:v>
                </c:pt>
                <c:pt idx="4">
                  <c:v>май</c:v>
                </c:pt>
                <c:pt idx="5">
                  <c:v>июн.</c:v>
                </c:pt>
                <c:pt idx="6">
                  <c:v>июл.</c:v>
                </c:pt>
                <c:pt idx="7">
                  <c:v>авг.</c:v>
                </c:pt>
                <c:pt idx="8">
                  <c:v>сен.</c:v>
                </c:pt>
                <c:pt idx="9">
                  <c:v>окт.</c:v>
                </c:pt>
                <c:pt idx="10">
                  <c:v>ноя.</c:v>
                </c:pt>
                <c:pt idx="11">
                  <c:v>дек.</c:v>
                </c:pt>
                <c:pt idx="12">
                  <c:v>янв.</c:v>
                </c:pt>
                <c:pt idx="13">
                  <c:v>фев.</c:v>
                </c:pt>
                <c:pt idx="14">
                  <c:v>мар.</c:v>
                </c:pt>
                <c:pt idx="15">
                  <c:v>апр.</c:v>
                </c:pt>
                <c:pt idx="16">
                  <c:v>май</c:v>
                </c:pt>
                <c:pt idx="17">
                  <c:v>июн.</c:v>
                </c:pt>
                <c:pt idx="18">
                  <c:v>июл.</c:v>
                </c:pt>
                <c:pt idx="19">
                  <c:v>авг.</c:v>
                </c:pt>
                <c:pt idx="20">
                  <c:v>сен.</c:v>
                </c:pt>
                <c:pt idx="21">
                  <c:v>окт.</c:v>
                </c:pt>
                <c:pt idx="22">
                  <c:v>ноя.</c:v>
                </c:pt>
                <c:pt idx="23">
                  <c:v>дек.</c:v>
                </c:pt>
                <c:pt idx="24">
                  <c:v>янв.</c:v>
                </c:pt>
                <c:pt idx="25">
                  <c:v>фев.</c:v>
                </c:pt>
                <c:pt idx="26">
                  <c:v>мар.</c:v>
                </c:pt>
                <c:pt idx="27">
                  <c:v>апр.</c:v>
                </c:pt>
                <c:pt idx="28">
                  <c:v>май</c:v>
                </c:pt>
                <c:pt idx="29">
                  <c:v>июн.</c:v>
                </c:pt>
                <c:pt idx="30">
                  <c:v>июл.</c:v>
                </c:pt>
                <c:pt idx="31">
                  <c:v>авг.</c:v>
                </c:pt>
                <c:pt idx="32">
                  <c:v>сен.</c:v>
                </c:pt>
              </c:strCache>
            </c:strRef>
          </c:cat>
          <c:val>
            <c:numRef>
              <c:f>Лист1!$C$236:$AI$236</c:f>
              <c:numCache>
                <c:formatCode>0.0%</c:formatCode>
                <c:ptCount val="33"/>
                <c:pt idx="0">
                  <c:v>-6.7925186334404669E-2</c:v>
                </c:pt>
                <c:pt idx="1">
                  <c:v>-0.11615345216379742</c:v>
                </c:pt>
                <c:pt idx="2">
                  <c:v>-0.10680603467139599</c:v>
                </c:pt>
                <c:pt idx="3">
                  <c:v>-6.423876503843258E-2</c:v>
                </c:pt>
                <c:pt idx="4">
                  <c:v>0.16912990340021708</c:v>
                </c:pt>
                <c:pt idx="5">
                  <c:v>-0.12939766008916878</c:v>
                </c:pt>
                <c:pt idx="6">
                  <c:v>4.1123154609823886E-3</c:v>
                </c:pt>
                <c:pt idx="7">
                  <c:v>-1.7924143829791211E-3</c:v>
                </c:pt>
                <c:pt idx="8">
                  <c:v>-3.3661944377166735E-3</c:v>
                </c:pt>
                <c:pt idx="9">
                  <c:v>-7.3532912795439304E-2</c:v>
                </c:pt>
                <c:pt idx="10">
                  <c:v>-0.20230192096556135</c:v>
                </c:pt>
                <c:pt idx="11">
                  <c:v>-0.18850959092003503</c:v>
                </c:pt>
                <c:pt idx="12">
                  <c:v>-0.13233815458223697</c:v>
                </c:pt>
                <c:pt idx="13">
                  <c:v>-4.655505720202735E-2</c:v>
                </c:pt>
                <c:pt idx="14">
                  <c:v>-7.282000276932743E-2</c:v>
                </c:pt>
                <c:pt idx="15">
                  <c:v>-8.2196351164298243E-2</c:v>
                </c:pt>
                <c:pt idx="16">
                  <c:v>-0.16247149399751959</c:v>
                </c:pt>
                <c:pt idx="17">
                  <c:v>-0.12670064250847812</c:v>
                </c:pt>
                <c:pt idx="18">
                  <c:v>-0.10711235647192485</c:v>
                </c:pt>
                <c:pt idx="19">
                  <c:v>-0.10257348016232792</c:v>
                </c:pt>
                <c:pt idx="20">
                  <c:v>-3.3700268870460182E-2</c:v>
                </c:pt>
                <c:pt idx="21">
                  <c:v>4.8987191832122301E-2</c:v>
                </c:pt>
                <c:pt idx="22" formatCode="0%">
                  <c:v>0.17281389672143166</c:v>
                </c:pt>
                <c:pt idx="23" formatCode="0%">
                  <c:v>0.24218382918330295</c:v>
                </c:pt>
                <c:pt idx="24" formatCode="0%">
                  <c:v>0.23857646470221083</c:v>
                </c:pt>
                <c:pt idx="25" formatCode="0%">
                  <c:v>0.2250936851569687</c:v>
                </c:pt>
                <c:pt idx="26" formatCode="0%">
                  <c:v>0.25031976518790744</c:v>
                </c:pt>
                <c:pt idx="27" formatCode="0%">
                  <c:v>0.28185047880862846</c:v>
                </c:pt>
                <c:pt idx="28" formatCode="0%">
                  <c:v>0.28235600994465115</c:v>
                </c:pt>
                <c:pt idx="29" formatCode="0%">
                  <c:v>0.21898766372862699</c:v>
                </c:pt>
                <c:pt idx="30" formatCode="0%">
                  <c:v>0.19687654250994835</c:v>
                </c:pt>
                <c:pt idx="31" formatCode="0%">
                  <c:v>0.1736576416676634</c:v>
                </c:pt>
                <c:pt idx="32" formatCode="0%">
                  <c:v>0.16719649862270725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84704"/>
        <c:axId val="89786240"/>
      </c:lineChart>
      <c:catAx>
        <c:axId val="8978470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/yy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  <c:crossAx val="89786240"/>
        <c:crosses val="autoZero"/>
        <c:auto val="1"/>
        <c:lblAlgn val="ctr"/>
        <c:lblOffset val="100"/>
        <c:noMultiLvlLbl val="0"/>
      </c:catAx>
      <c:valAx>
        <c:axId val="89786240"/>
        <c:scaling>
          <c:orientation val="minMax"/>
        </c:scaling>
        <c:delete val="0"/>
        <c:axPos val="l"/>
        <c:majorGridlines>
          <c:spPr>
            <a:ln w="6350">
              <a:solidFill>
                <a:schemeClr val="bg2">
                  <a:lumMod val="90000"/>
                </a:schemeClr>
              </a:solidFill>
              <a:prstDash val="lgDash"/>
            </a:ln>
          </c:spPr>
        </c:majorGridlines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9784704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>
      <a:solidFill>
        <a:schemeClr val="bg1">
          <a:lumMod val="50000"/>
        </a:schemeClr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'тарифы пасс.'!$C$8</c:f>
              <c:strCache>
                <c:ptCount val="1"/>
                <c:pt idx="0">
                  <c:v>Тариф ВВЛ, руб/пкм (вкл. НДС)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1.3818303185812527E-2"/>
                  <c:y val="4.1726847513671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1A-42E8-B1E6-A578D4D1A2F2}"/>
                </c:ext>
              </c:extLst>
            </c:dLbl>
            <c:dLbl>
              <c:idx val="4"/>
              <c:layout>
                <c:manualLayout>
                  <c:x val="-1.9811788013868342E-3"/>
                  <c:y val="1.6614745586708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1A-42E8-B1E6-A578D4D1A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пасс.'!$D$8:$I$8</c:f>
              <c:numCache>
                <c:formatCode>0.00</c:formatCode>
                <c:ptCount val="6"/>
                <c:pt idx="0">
                  <c:v>3.5367298983045079</c:v>
                </c:pt>
                <c:pt idx="1">
                  <c:v>3.6998621084573808</c:v>
                </c:pt>
                <c:pt idx="2">
                  <c:v>3.8233811046745672</c:v>
                </c:pt>
                <c:pt idx="3">
                  <c:v>3.7959999999999998</c:v>
                </c:pt>
                <c:pt idx="4">
                  <c:v>4.1304929190341104</c:v>
                </c:pt>
                <c:pt idx="5">
                  <c:v>4.6884884622575775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1A-42E8-B1E6-A578D4D1A2F2}"/>
            </c:ext>
          </c:extLst>
        </c:ser>
        <c:ser>
          <c:idx val="1"/>
          <c:order val="1"/>
          <c:tx>
            <c:strRef>
              <c:f>'тарифы пасс.'!$C$9</c:f>
              <c:strCache>
                <c:ptCount val="1"/>
                <c:pt idx="0">
                  <c:v>Тариф МВЛ, руб/пкм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3.9623576027735157E-3"/>
                  <c:y val="1.24610591900311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1A-42E8-B1E6-A578D4D1A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пасс.'!$D$9:$I$9</c:f>
              <c:numCache>
                <c:formatCode>0.00</c:formatCode>
                <c:ptCount val="6"/>
                <c:pt idx="0">
                  <c:v>2.5290833432284634</c:v>
                </c:pt>
                <c:pt idx="1">
                  <c:v>2.5919426178720277</c:v>
                </c:pt>
                <c:pt idx="2">
                  <c:v>2.6039055670521805</c:v>
                </c:pt>
                <c:pt idx="3">
                  <c:v>2.843</c:v>
                </c:pt>
                <c:pt idx="4">
                  <c:v>3.6157301437678888</c:v>
                </c:pt>
                <c:pt idx="5">
                  <c:v>4.2249914800647099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1A-42E8-B1E6-A578D4D1A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46048"/>
        <c:axId val="89768320"/>
      </c:barChart>
      <c:lineChart>
        <c:grouping val="stacked"/>
        <c:varyColors val="0"/>
        <c:ser>
          <c:idx val="2"/>
          <c:order val="2"/>
          <c:tx>
            <c:strRef>
              <c:f>'тарифы пасс.'!$C$10</c:f>
              <c:strCache>
                <c:ptCount val="1"/>
                <c:pt idx="0">
                  <c:v>Инфляция,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3.6632602513963899E-2"/>
                  <c:y val="4.9412651552487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1A-42E8-B1E6-A578D4D1A2F2}"/>
                </c:ext>
              </c:extLst>
            </c:dLbl>
            <c:dLbl>
              <c:idx val="1"/>
              <c:layout>
                <c:manualLayout>
                  <c:x val="-3.7976268750776442E-2"/>
                  <c:y val="6.1613385325751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1A-42E8-B1E6-A578D4D1A2F2}"/>
                </c:ext>
              </c:extLst>
            </c:dLbl>
            <c:dLbl>
              <c:idx val="2"/>
              <c:layout>
                <c:manualLayout>
                  <c:x val="-4.0116830869130732E-2"/>
                  <c:y val="6.9747207841261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1A-42E8-B1E6-A578D4D1A2F2}"/>
                </c:ext>
              </c:extLst>
            </c:dLbl>
            <c:dLbl>
              <c:idx val="5"/>
              <c:layout>
                <c:manualLayout>
                  <c:x val="-2.1802950708427481E-2"/>
                  <c:y val="-5.6500600976279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1A-42E8-B1E6-A578D4D1A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пасс.'!$D$10:$I$10</c:f>
              <c:numCache>
                <c:formatCode>0.0%</c:formatCode>
                <c:ptCount val="6"/>
                <c:pt idx="0">
                  <c:v>6.1000000000000019E-2</c:v>
                </c:pt>
                <c:pt idx="1">
                  <c:v>6.6000000000000003E-2</c:v>
                </c:pt>
                <c:pt idx="2">
                  <c:v>6.500000000000003E-2</c:v>
                </c:pt>
                <c:pt idx="3">
                  <c:v>0.11400000000000002</c:v>
                </c:pt>
                <c:pt idx="4">
                  <c:v>0.129</c:v>
                </c:pt>
                <c:pt idx="5">
                  <c:v>5.4000000000000034E-2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921A-42E8-B1E6-A578D4D1A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71392"/>
        <c:axId val="89769856"/>
      </c:lineChart>
      <c:catAx>
        <c:axId val="8974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768320"/>
        <c:crosses val="autoZero"/>
        <c:auto val="1"/>
        <c:lblAlgn val="ctr"/>
        <c:lblOffset val="100"/>
        <c:noMultiLvlLbl val="0"/>
      </c:catAx>
      <c:valAx>
        <c:axId val="89768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0"/>
        <c:majorTickMark val="out"/>
        <c:minorTickMark val="none"/>
        <c:tickLblPos val="nextTo"/>
        <c:crossAx val="89746048"/>
        <c:crosses val="autoZero"/>
        <c:crossBetween val="between"/>
      </c:valAx>
      <c:valAx>
        <c:axId val="8976985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89771392"/>
        <c:crosses val="max"/>
        <c:crossBetween val="between"/>
      </c:valAx>
      <c:catAx>
        <c:axId val="8977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976985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prstClr val="white">
          <a:lumMod val="50000"/>
        </a:prst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39454578975433E-2"/>
          <c:y val="5.8957007716294224E-2"/>
          <c:w val="0.83865468861882653"/>
          <c:h val="0.7480278937345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'тарифы пасс.'!$C$11</c:f>
              <c:strCache>
                <c:ptCount val="1"/>
                <c:pt idx="0">
                  <c:v>Тариф ВВЛ, руб/пасс. (вкл. НДС)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1865373787302784E-2"/>
                  <c:y val="-4.17168007352669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F9-4D66-818F-C4357E523660}"/>
                </c:ext>
              </c:extLst>
            </c:dLbl>
            <c:dLbl>
              <c:idx val="1"/>
              <c:layout>
                <c:manualLayout>
                  <c:x val="-1.1865373787302784E-2"/>
                  <c:y val="-4.17168007352669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F9-4D66-818F-C4357E523660}"/>
                </c:ext>
              </c:extLst>
            </c:dLbl>
            <c:dLbl>
              <c:idx val="2"/>
              <c:layout>
                <c:manualLayout>
                  <c:x val="-1.186537378730286E-2"/>
                  <c:y val="8.343360147053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F9-4D66-818F-C4357E523660}"/>
                </c:ext>
              </c:extLst>
            </c:dLbl>
            <c:dLbl>
              <c:idx val="3"/>
              <c:layout>
                <c:manualLayout>
                  <c:x val="-1.38429360851866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F9-4D66-818F-C4357E523660}"/>
                </c:ext>
              </c:extLst>
            </c:dLbl>
            <c:dLbl>
              <c:idx val="4"/>
              <c:layout>
                <c:manualLayout>
                  <c:x val="-1.3846517497222112E-2"/>
                  <c:y val="1.2443103375217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F9-4D66-818F-C4357E523660}"/>
                </c:ext>
              </c:extLst>
            </c:dLbl>
            <c:dLbl>
              <c:idx val="5"/>
              <c:layout>
                <c:manualLayout>
                  <c:x val="-9.88781148941895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F9-4D66-818F-C4357E5236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пасс.'!$D$11:$I$11</c:f>
              <c:numCache>
                <c:formatCode>#,##0</c:formatCode>
                <c:ptCount val="6"/>
                <c:pt idx="0">
                  <c:v>7168.5995335017296</c:v>
                </c:pt>
                <c:pt idx="1">
                  <c:v>7466.5952803233413</c:v>
                </c:pt>
                <c:pt idx="2">
                  <c:v>7589.6038036502014</c:v>
                </c:pt>
                <c:pt idx="3">
                  <c:v>7291</c:v>
                </c:pt>
                <c:pt idx="4">
                  <c:v>7798.2708851104389</c:v>
                </c:pt>
                <c:pt idx="5">
                  <c:v>8656.173928149532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7F9-4D66-818F-C4357E523660}"/>
            </c:ext>
          </c:extLst>
        </c:ser>
        <c:ser>
          <c:idx val="1"/>
          <c:order val="1"/>
          <c:tx>
            <c:strRef>
              <c:f>'тарифы пасс.'!$C$12</c:f>
              <c:strCache>
                <c:ptCount val="1"/>
                <c:pt idx="0">
                  <c:v>Тариф МВЛ, руб/пасс.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7.9100934779683853E-3"/>
                  <c:y val="-3.2847874598522498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F9-4D66-818F-C4357E523660}"/>
                </c:ext>
              </c:extLst>
            </c:dLbl>
            <c:dLbl>
              <c:idx val="4"/>
              <c:layout>
                <c:manualLayout>
                  <c:x val="3.9623576027735096E-3"/>
                  <c:y val="1.2461059190031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F9-4D66-818F-C4357E5236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пасс.'!$D$12:$I$12</c:f>
              <c:numCache>
                <c:formatCode>#,##0</c:formatCode>
                <c:ptCount val="6"/>
                <c:pt idx="0">
                  <c:v>8091.0868014780244</c:v>
                </c:pt>
                <c:pt idx="1">
                  <c:v>8342.3603572094271</c:v>
                </c:pt>
                <c:pt idx="2">
                  <c:v>8459.8206417542806</c:v>
                </c:pt>
                <c:pt idx="3">
                  <c:v>9244</c:v>
                </c:pt>
                <c:pt idx="4">
                  <c:v>11678.347271528568</c:v>
                </c:pt>
                <c:pt idx="5">
                  <c:v>14643.405577495871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7F9-4D66-818F-C4357E523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04640"/>
        <c:axId val="89906176"/>
      </c:barChart>
      <c:lineChart>
        <c:grouping val="stacked"/>
        <c:varyColors val="0"/>
        <c:ser>
          <c:idx val="2"/>
          <c:order val="2"/>
          <c:tx>
            <c:strRef>
              <c:f>'тарифы пасс.'!$C$10</c:f>
              <c:strCache>
                <c:ptCount val="1"/>
                <c:pt idx="0">
                  <c:v>Инфляция,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1.7834927602649646E-2"/>
                  <c:y val="4.8106779829275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F9-4D66-818F-C4357E523660}"/>
                </c:ext>
              </c:extLst>
            </c:dLbl>
            <c:dLbl>
              <c:idx val="1"/>
              <c:layout>
                <c:manualLayout>
                  <c:x val="-1.8341920583122843E-2"/>
                  <c:y val="4.865278020374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F9-4D66-818F-C4357E523660}"/>
                </c:ext>
              </c:extLst>
            </c:dLbl>
            <c:dLbl>
              <c:idx val="2"/>
              <c:layout>
                <c:manualLayout>
                  <c:x val="-2.652869133969922E-2"/>
                  <c:y val="4.3661750077365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F9-4D66-818F-C4357E523660}"/>
                </c:ext>
              </c:extLst>
            </c:dLbl>
            <c:dLbl>
              <c:idx val="5"/>
              <c:layout>
                <c:manualLayout>
                  <c:x val="-2.1802950708427481E-2"/>
                  <c:y val="-5.6500600976279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F9-4D66-818F-C4357E5236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'тарифы пасс.'!$D$7:$I$7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'тарифы пасс.'!$D$10:$I$10</c:f>
              <c:numCache>
                <c:formatCode>0.0%</c:formatCode>
                <c:ptCount val="6"/>
                <c:pt idx="0">
                  <c:v>6.1000000000000013E-2</c:v>
                </c:pt>
                <c:pt idx="1">
                  <c:v>6.6000000000000003E-2</c:v>
                </c:pt>
                <c:pt idx="2">
                  <c:v>6.5000000000000002E-2</c:v>
                </c:pt>
                <c:pt idx="3">
                  <c:v>0.114</c:v>
                </c:pt>
                <c:pt idx="4">
                  <c:v>0.129</c:v>
                </c:pt>
                <c:pt idx="5">
                  <c:v>5.3999999999999999E-2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67F9-4D66-818F-C4357E523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77440"/>
        <c:axId val="90075904"/>
      </c:lineChart>
      <c:catAx>
        <c:axId val="899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906176"/>
        <c:crosses val="autoZero"/>
        <c:auto val="1"/>
        <c:lblAlgn val="ctr"/>
        <c:lblOffset val="100"/>
        <c:noMultiLvlLbl val="0"/>
      </c:catAx>
      <c:valAx>
        <c:axId val="899061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89904640"/>
        <c:crosses val="autoZero"/>
        <c:crossBetween val="between"/>
      </c:valAx>
      <c:valAx>
        <c:axId val="9007590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90077440"/>
        <c:crosses val="max"/>
        <c:crossBetween val="between"/>
      </c:valAx>
      <c:catAx>
        <c:axId val="9007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00759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prstClr val="white">
          <a:lumMod val="50000"/>
        </a:prst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'аэропортовые расходы'!$C$8</c:f>
              <c:strCache>
                <c:ptCount val="1"/>
                <c:pt idx="0">
                  <c:v> ВВЛ, руб/пкм (без НДС)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1.381830318581252E-2"/>
                  <c:y val="4.1726847513671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811788013868298E-3"/>
                  <c:y val="1.6614745586708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расходы'!$D$8:$I$8</c:f>
              <c:numCache>
                <c:formatCode>0.00</c:formatCode>
                <c:ptCount val="6"/>
                <c:pt idx="0">
                  <c:v>0.61960711747877983</c:v>
                </c:pt>
                <c:pt idx="1">
                  <c:v>0.68399767330442485</c:v>
                </c:pt>
                <c:pt idx="2">
                  <c:v>0.68122555790969785</c:v>
                </c:pt>
                <c:pt idx="3">
                  <c:v>0.72</c:v>
                </c:pt>
                <c:pt idx="4">
                  <c:v>0.68635203747714957</c:v>
                </c:pt>
                <c:pt idx="5">
                  <c:v>0.78849154306111857</c:v>
                </c:pt>
              </c:numCache>
            </c:numRef>
          </c:val>
        </c:ser>
        <c:ser>
          <c:idx val="1"/>
          <c:order val="1"/>
          <c:tx>
            <c:strRef>
              <c:f>'аэропортовые расходы'!$C$9</c:f>
              <c:strCache>
                <c:ptCount val="1"/>
                <c:pt idx="0">
                  <c:v> МВЛ, руб/пкм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3.9623576027735096E-3"/>
                  <c:y val="1.2461059190031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расходы'!$D$9:$I$9</c:f>
              <c:numCache>
                <c:formatCode>0.00</c:formatCode>
                <c:ptCount val="6"/>
                <c:pt idx="0">
                  <c:v>0.41301815995308411</c:v>
                </c:pt>
                <c:pt idx="1">
                  <c:v>0.43745994600061522</c:v>
                </c:pt>
                <c:pt idx="2">
                  <c:v>0.43761024502651158</c:v>
                </c:pt>
                <c:pt idx="3">
                  <c:v>0.49</c:v>
                </c:pt>
                <c:pt idx="4">
                  <c:v>0.60349945852928255</c:v>
                </c:pt>
                <c:pt idx="5">
                  <c:v>0.75162173728462978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33312"/>
        <c:axId val="89934848"/>
      </c:barChart>
      <c:lineChart>
        <c:grouping val="stacked"/>
        <c:varyColors val="0"/>
        <c:ser>
          <c:idx val="2"/>
          <c:order val="2"/>
          <c:tx>
            <c:strRef>
              <c:f>'аэропортовые расходы'!$C$10</c:f>
              <c:strCache>
                <c:ptCount val="1"/>
                <c:pt idx="0">
                  <c:v>Инфляция,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4.5608016900764048E-2"/>
                  <c:y val="6.4469314821939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4229297060469E-2"/>
                  <c:y val="6.0296628699603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968353909593753E-2"/>
                  <c:y val="7.6987373188947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33069226026851E-2"/>
                  <c:y val="7.6766910796184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0295070842745E-2"/>
                  <c:y val="-5.6500600976279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расходы'!$D$10:$I$10</c:f>
              <c:numCache>
                <c:formatCode>0.0%</c:formatCode>
                <c:ptCount val="6"/>
                <c:pt idx="0">
                  <c:v>6.0999999999999999E-2</c:v>
                </c:pt>
                <c:pt idx="1">
                  <c:v>6.6000000000000003E-2</c:v>
                </c:pt>
                <c:pt idx="2">
                  <c:v>6.5000000000000002E-2</c:v>
                </c:pt>
                <c:pt idx="3">
                  <c:v>0.114</c:v>
                </c:pt>
                <c:pt idx="4">
                  <c:v>0.129</c:v>
                </c:pt>
                <c:pt idx="5">
                  <c:v>5.3999999999999999E-2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46368"/>
        <c:axId val="89944832"/>
      </c:lineChart>
      <c:catAx>
        <c:axId val="8993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934848"/>
        <c:crosses val="autoZero"/>
        <c:auto val="1"/>
        <c:lblAlgn val="ctr"/>
        <c:lblOffset val="100"/>
        <c:noMultiLvlLbl val="0"/>
      </c:catAx>
      <c:valAx>
        <c:axId val="899348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0"/>
        <c:majorTickMark val="out"/>
        <c:minorTickMark val="none"/>
        <c:tickLblPos val="nextTo"/>
        <c:crossAx val="89933312"/>
        <c:crosses val="autoZero"/>
        <c:crossBetween val="between"/>
      </c:valAx>
      <c:valAx>
        <c:axId val="8994483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89946368"/>
        <c:crosses val="max"/>
        <c:crossBetween val="between"/>
      </c:valAx>
      <c:catAx>
        <c:axId val="89946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99448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prstClr val="white"/>
    </a:solidFill>
    <a:ln>
      <a:solidFill>
        <a:prstClr val="white">
          <a:lumMod val="50000"/>
        </a:prst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39454578975433E-2"/>
          <c:y val="5.8957007716294224E-2"/>
          <c:w val="0.83865468861882531"/>
          <c:h val="0.7480278937345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'аэропортовые расходы'!$C$11</c:f>
              <c:strCache>
                <c:ptCount val="1"/>
                <c:pt idx="0">
                  <c:v>Тариф ВВЛ, руб/пасс. (без НДС)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1865373787302763E-2"/>
                  <c:y val="-4.17168007352668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865373787302763E-2"/>
                  <c:y val="-4.17168007352668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602035444372037E-3"/>
                  <c:y val="7.594643909930995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429360851866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46517497222093E-2"/>
                  <c:y val="1.2443103375217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88781148941895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расходы'!$D$11:$I$11</c:f>
              <c:numCache>
                <c:formatCode>#,##0</c:formatCode>
                <c:ptCount val="6"/>
                <c:pt idx="0">
                  <c:v>1255.8819647047583</c:v>
                </c:pt>
                <c:pt idx="1">
                  <c:v>1380.3578753848026</c:v>
                </c:pt>
                <c:pt idx="2">
                  <c:v>1352.2669971700993</c:v>
                </c:pt>
                <c:pt idx="3">
                  <c:v>1393</c:v>
                </c:pt>
                <c:pt idx="4">
                  <c:v>1295.8160722488078</c:v>
                </c:pt>
                <c:pt idx="5">
                  <c:v>1455.7612741411235</c:v>
                </c:pt>
              </c:numCache>
            </c:numRef>
          </c:val>
        </c:ser>
        <c:ser>
          <c:idx val="1"/>
          <c:order val="1"/>
          <c:tx>
            <c:strRef>
              <c:f>'аэропортовые расходы'!$C$12</c:f>
              <c:strCache>
                <c:ptCount val="1"/>
                <c:pt idx="0">
                  <c:v>Тариф МВЛ, руб/пасс.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7.9100934779683749E-3"/>
                  <c:y val="-3.2847874598522393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683126647684859E-2"/>
                  <c:y val="4.2477928337374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623576027735096E-3"/>
                  <c:y val="1.2461059190031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расходы'!$D$12:$I$12</c:f>
              <c:numCache>
                <c:formatCode>#,##0</c:formatCode>
                <c:ptCount val="6"/>
                <c:pt idx="0">
                  <c:v>1321.334779937009</c:v>
                </c:pt>
                <c:pt idx="1">
                  <c:v>1407.9974171568222</c:v>
                </c:pt>
                <c:pt idx="2">
                  <c:v>1421.7505545370075</c:v>
                </c:pt>
                <c:pt idx="3">
                  <c:v>1597</c:v>
                </c:pt>
                <c:pt idx="4">
                  <c:v>1949.2262903060425</c:v>
                </c:pt>
                <c:pt idx="5">
                  <c:v>2605.047132486126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01664"/>
        <c:axId val="90803200"/>
      </c:barChart>
      <c:lineChart>
        <c:grouping val="stacked"/>
        <c:varyColors val="0"/>
        <c:ser>
          <c:idx val="2"/>
          <c:order val="2"/>
          <c:tx>
            <c:strRef>
              <c:f>'аэропортовые расходы'!$C$10</c:f>
              <c:strCache>
                <c:ptCount val="1"/>
                <c:pt idx="0">
                  <c:v>Инфляция,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3.1239973739783686E-2"/>
                  <c:y val="6.0270594221336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07168448788022E-2"/>
                  <c:y val="7.2785634441916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529763822621405E-2"/>
                  <c:y val="6.8613625889643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0295070842745E-2"/>
                  <c:y val="-5.6500600976279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'аэропортовые расходы'!$D$7:$I$7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'аэропортовые расходы'!$D$10:$I$10</c:f>
              <c:numCache>
                <c:formatCode>0.0%</c:formatCode>
                <c:ptCount val="6"/>
                <c:pt idx="0">
                  <c:v>6.0999999999999999E-2</c:v>
                </c:pt>
                <c:pt idx="1">
                  <c:v>6.6000000000000003E-2</c:v>
                </c:pt>
                <c:pt idx="2">
                  <c:v>6.5000000000000002E-2</c:v>
                </c:pt>
                <c:pt idx="3">
                  <c:v>0.114</c:v>
                </c:pt>
                <c:pt idx="4">
                  <c:v>0.129</c:v>
                </c:pt>
                <c:pt idx="5">
                  <c:v>5.3999999999999999E-2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14720"/>
        <c:axId val="90813184"/>
      </c:lineChart>
      <c:catAx>
        <c:axId val="9080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803200"/>
        <c:crosses val="autoZero"/>
        <c:auto val="1"/>
        <c:lblAlgn val="ctr"/>
        <c:lblOffset val="100"/>
        <c:noMultiLvlLbl val="0"/>
      </c:catAx>
      <c:valAx>
        <c:axId val="908032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90801664"/>
        <c:crosses val="autoZero"/>
        <c:crossBetween val="between"/>
      </c:valAx>
      <c:valAx>
        <c:axId val="9081318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90814720"/>
        <c:crosses val="max"/>
        <c:crossBetween val="between"/>
      </c:valAx>
      <c:catAx>
        <c:axId val="90814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081318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prstClr val="white"/>
    </a:solidFill>
    <a:ln>
      <a:solidFill>
        <a:prstClr val="white">
          <a:lumMod val="50000"/>
        </a:prstClr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5421431517025"/>
          <c:y val="5.8315704114494937E-2"/>
          <c:w val="0.72809953790445159"/>
          <c:h val="0.78893791553657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ПКМ!$B$52</c:f>
              <c:strCache>
                <c:ptCount val="1"/>
                <c:pt idx="0">
                  <c:v>Средневзвешенная стоимость ПКМ для пассажиров 40 крупнейших по пассажиропотоку ВВЛ, с учетом НДС (руб./пкм)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dLbl>
              <c:idx val="0"/>
              <c:layout>
                <c:manualLayout>
                  <c:x val="-1.9464215144920571E-3"/>
                  <c:y val="-2.6823812058315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597126205793524E-3"/>
                  <c:y val="-3.9478636418554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ПКМ!$C$51:$S$51</c:f>
              <c:strCache>
                <c:ptCount val="17"/>
                <c:pt idx="0">
                  <c:v>30.11.2016</c:v>
                </c:pt>
                <c:pt idx="1">
                  <c:v>30.12.2016</c:v>
                </c:pt>
                <c:pt idx="2">
                  <c:v>31.01.2017</c:v>
                </c:pt>
                <c:pt idx="3">
                  <c:v>28.02.2017</c:v>
                </c:pt>
                <c:pt idx="4">
                  <c:v>29.03.2017</c:v>
                </c:pt>
                <c:pt idx="5">
                  <c:v>18.04.2017</c:v>
                </c:pt>
                <c:pt idx="6">
                  <c:v>29.04.2017</c:v>
                </c:pt>
                <c:pt idx="7">
                  <c:v>03.05.2017</c:v>
                </c:pt>
                <c:pt idx="8">
                  <c:v>06.05.2017</c:v>
                </c:pt>
                <c:pt idx="9">
                  <c:v>10.05.2017</c:v>
                </c:pt>
                <c:pt idx="10">
                  <c:v>16.05.2017</c:v>
                </c:pt>
                <c:pt idx="11">
                  <c:v>06.06.2017</c:v>
                </c:pt>
                <c:pt idx="12">
                  <c:v>10.06.2017</c:v>
                </c:pt>
                <c:pt idx="13">
                  <c:v>04.07.2017</c:v>
                </c:pt>
                <c:pt idx="14">
                  <c:v>15.08.2017</c:v>
                </c:pt>
                <c:pt idx="15">
                  <c:v>21.09.2017</c:v>
                </c:pt>
                <c:pt idx="16">
                  <c:v>15.11.2017</c:v>
                </c:pt>
              </c:strCache>
            </c:strRef>
          </c:cat>
          <c:val>
            <c:numRef>
              <c:f>ПКМ!$C$52:$S$52</c:f>
              <c:numCache>
                <c:formatCode>#,##0.00</c:formatCode>
                <c:ptCount val="17"/>
                <c:pt idx="0">
                  <c:v>2.7167022391758202</c:v>
                </c:pt>
                <c:pt idx="1">
                  <c:v>7.0646937001956136</c:v>
                </c:pt>
                <c:pt idx="2">
                  <c:v>2.6279201993484089</c:v>
                </c:pt>
                <c:pt idx="3" formatCode="0.00">
                  <c:v>2.8337635172945563</c:v>
                </c:pt>
                <c:pt idx="4">
                  <c:v>3.1844930036169865</c:v>
                </c:pt>
                <c:pt idx="5" formatCode="0.00">
                  <c:v>2.9417038261247161</c:v>
                </c:pt>
                <c:pt idx="6" formatCode="0.00">
                  <c:v>5.1968276480488438</c:v>
                </c:pt>
                <c:pt idx="7" formatCode="0.00">
                  <c:v>3.2119065468871257</c:v>
                </c:pt>
                <c:pt idx="8" formatCode="0.00">
                  <c:v>4.2423416902725348</c:v>
                </c:pt>
                <c:pt idx="9" formatCode="0.00">
                  <c:v>3.5701561957995538</c:v>
                </c:pt>
                <c:pt idx="10" formatCode="0.00">
                  <c:v>3.3762602248930813</c:v>
                </c:pt>
                <c:pt idx="11" formatCode="0.00">
                  <c:v>3.8202381807333796</c:v>
                </c:pt>
                <c:pt idx="12" formatCode="0.00">
                  <c:v>4.9233701438978565</c:v>
                </c:pt>
                <c:pt idx="13" formatCode="0.00">
                  <c:v>5.0376337855763378</c:v>
                </c:pt>
                <c:pt idx="14" formatCode="0.00">
                  <c:v>5.8571354118311296</c:v>
                </c:pt>
                <c:pt idx="15" formatCode="0.00">
                  <c:v>3.6490687162553916</c:v>
                </c:pt>
                <c:pt idx="16" formatCode="0.00">
                  <c:v>3.09997815893081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3"/>
        <c:overlap val="65"/>
        <c:axId val="90019712"/>
        <c:axId val="90030080"/>
      </c:barChart>
      <c:catAx>
        <c:axId val="90019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/>
                  <a:t>Дата</a:t>
                </a:r>
              </a:p>
            </c:rich>
          </c:tx>
          <c:layout>
            <c:manualLayout>
              <c:xMode val="edge"/>
              <c:yMode val="edge"/>
              <c:x val="0.78130922882363929"/>
              <c:y val="0.93954327664830728"/>
            </c:manualLayout>
          </c:layout>
          <c:overlay val="0"/>
        </c:title>
        <c:numFmt formatCode="dd/mm/yyyy" sourceLinked="1"/>
        <c:majorTickMark val="none"/>
        <c:minorTickMark val="none"/>
        <c:tickLblPos val="nextTo"/>
        <c:txPr>
          <a:bodyPr rot="-1800000"/>
          <a:lstStyle/>
          <a:p>
            <a:pPr>
              <a:defRPr/>
            </a:pPr>
            <a:endParaRPr lang="ru-RU"/>
          </a:p>
        </c:txPr>
        <c:crossAx val="90030080"/>
        <c:crosses val="autoZero"/>
        <c:auto val="0"/>
        <c:lblAlgn val="ctr"/>
        <c:lblOffset val="100"/>
        <c:noMultiLvlLbl val="0"/>
      </c:catAx>
      <c:valAx>
        <c:axId val="90030080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100" b="1"/>
                </a:pPr>
                <a:r>
                  <a:rPr lang="ru-RU" sz="1100" b="1" dirty="0">
                    <a:solidFill>
                      <a:srgbClr val="00B050"/>
                    </a:solidFill>
                  </a:rPr>
                  <a:t>Средневзвешенная стоимость ПКМ, руб./</a:t>
                </a:r>
                <a:r>
                  <a:rPr lang="ru-RU" sz="1100" b="1" dirty="0" err="1">
                    <a:solidFill>
                      <a:srgbClr val="00B050"/>
                    </a:solidFill>
                  </a:rPr>
                  <a:t>пкм</a:t>
                </a:r>
                <a:r>
                  <a:rPr lang="ru-RU" sz="1100" b="1" dirty="0">
                    <a:solidFill>
                      <a:srgbClr val="00B050"/>
                    </a:solidFill>
                  </a:rPr>
                  <a:t> с </a:t>
                </a:r>
                <a:r>
                  <a:rPr lang="ru-RU" sz="1100" b="1" dirty="0" err="1">
                    <a:solidFill>
                      <a:srgbClr val="00B050"/>
                    </a:solidFill>
                  </a:rPr>
                  <a:t>уч</a:t>
                </a:r>
                <a:r>
                  <a:rPr lang="ru-RU" sz="1100" b="1" dirty="0">
                    <a:solidFill>
                      <a:srgbClr val="00B050"/>
                    </a:solidFill>
                  </a:rPr>
                  <a:t>. НДС</a:t>
                </a:r>
              </a:p>
            </c:rich>
          </c:tx>
          <c:layout>
            <c:manualLayout>
              <c:xMode val="edge"/>
              <c:yMode val="edge"/>
              <c:x val="1.30339315192533E-2"/>
              <c:y val="4.4734939965698474E-2"/>
            </c:manualLayout>
          </c:layout>
          <c:overlay val="0"/>
        </c:title>
        <c:numFmt formatCode="#,##0.00" sourceLinked="1"/>
        <c:majorTickMark val="out"/>
        <c:minorTickMark val="none"/>
        <c:tickLblPos val="nextTo"/>
        <c:crossAx val="900197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ru-RU"/>
          </a:p>
        </c:txPr>
      </c:legendEntry>
      <c:layout>
        <c:manualLayout>
          <c:xMode val="edge"/>
          <c:yMode val="edge"/>
          <c:x val="0.83458695517057535"/>
          <c:y val="0.28916921845716476"/>
          <c:w val="0.16462949212488792"/>
          <c:h val="0.4245793982792329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32293579580488"/>
          <c:y val="6.9501321558586529E-2"/>
          <c:w val="0.60023813669270865"/>
          <c:h val="0.88828752287900459"/>
        </c:manualLayout>
      </c:layout>
      <c:pie3DChart>
        <c:varyColors val="1"/>
        <c:ser>
          <c:idx val="0"/>
          <c:order val="0"/>
          <c:spPr>
            <a:solidFill>
              <a:srgbClr val="4F81BD">
                <a:lumMod val="40000"/>
                <a:lumOff val="60000"/>
              </a:srgbClr>
            </a:solidFill>
            <a:ln w="34925" cmpd="sng"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explosion val="3"/>
          </c:dPt>
          <c:dPt>
            <c:idx val="1"/>
            <c:bubble3D val="0"/>
            <c:explosion val="3"/>
            <c:spPr>
              <a:solidFill>
                <a:schemeClr val="accent6">
                  <a:lumMod val="60000"/>
                  <a:lumOff val="40000"/>
                </a:schemeClr>
              </a:solidFill>
              <a:ln w="34925" cmpd="sng">
                <a:solidFill>
                  <a:schemeClr val="bg1">
                    <a:lumMod val="85000"/>
                  </a:schemeClr>
                </a:solidFill>
              </a:ln>
            </c:spPr>
          </c:dPt>
          <c:dPt>
            <c:idx val="2"/>
            <c:bubble3D val="0"/>
            <c:explosion val="5"/>
            <c:spPr>
              <a:solidFill>
                <a:schemeClr val="bg2">
                  <a:lumMod val="50000"/>
                </a:schemeClr>
              </a:solidFill>
              <a:ln w="34925" cmpd="sng">
                <a:solidFill>
                  <a:schemeClr val="bg1">
                    <a:lumMod val="8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5850817596404485E-2"/>
                  <c:y val="-0.18896160301949058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2060"/>
                        </a:solidFill>
                      </a:defRPr>
                    </a:pPr>
                    <a:r>
                      <a:rPr lang="ru-RU" sz="1200" i="1" dirty="0">
                        <a:solidFill>
                          <a:srgbClr val="002060"/>
                        </a:solidFill>
                      </a:rPr>
                      <a:t>Г</a:t>
                    </a:r>
                    <a:r>
                      <a:rPr lang="ru-RU" sz="1200" i="1" dirty="0"/>
                      <a:t>руппа Аэрофлот           (</a:t>
                    </a:r>
                    <a:r>
                      <a:rPr lang="en-US" sz="1200" i="1" dirty="0"/>
                      <a:t>SU, FV, DP) </a:t>
                    </a:r>
                    <a:r>
                      <a:rPr lang="ru-RU" sz="1200" i="1" dirty="0"/>
                      <a:t>              </a:t>
                    </a:r>
                    <a:r>
                      <a:rPr lang="en-US" sz="1200" dirty="0" smtClean="0"/>
                      <a:t>5</a:t>
                    </a:r>
                    <a:r>
                      <a:rPr lang="ru-RU" sz="1200" dirty="0" smtClean="0"/>
                      <a:t>0,9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pPr>
                <a:gradFill flip="none" rotWithShape="1"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>
                  <a:solidFill>
                    <a:srgbClr val="002060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810410691903154E-2"/>
                  <c:y val="3.5601125408275217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2060"/>
                        </a:solidFill>
                      </a:defRPr>
                    </a:pPr>
                    <a:r>
                      <a:rPr lang="ru-RU" sz="1200" i="1" dirty="0">
                        <a:solidFill>
                          <a:srgbClr val="002060"/>
                        </a:solidFill>
                      </a:rPr>
                      <a:t>Г</a:t>
                    </a:r>
                    <a:r>
                      <a:rPr lang="ru-RU" sz="1200" i="1" dirty="0"/>
                      <a:t>руппа авиакомпаний:</a:t>
                    </a:r>
                    <a:r>
                      <a:rPr lang="ru-RU" sz="1200" i="1" baseline="0" dirty="0"/>
                      <a:t> </a:t>
                    </a:r>
                    <a:r>
                      <a:rPr lang="en-US" sz="1200" i="1" baseline="0" dirty="0"/>
                      <a:t>S7 (S7, GH), </a:t>
                    </a:r>
                    <a:r>
                      <a:rPr lang="ru-RU" sz="1200" i="1" baseline="0" dirty="0" err="1"/>
                      <a:t>ЮТэйр</a:t>
                    </a:r>
                    <a:r>
                      <a:rPr lang="en-US" sz="1200" i="1" baseline="0" dirty="0"/>
                      <a:t> </a:t>
                    </a:r>
                    <a:r>
                      <a:rPr lang="ru-RU" sz="1200" i="1" baseline="0" dirty="0"/>
                      <a:t>и Уральские авиалинии</a:t>
                    </a:r>
                    <a:r>
                      <a:rPr lang="en-US" sz="1200" i="1" baseline="0" dirty="0"/>
                      <a:t> </a:t>
                    </a:r>
                    <a:r>
                      <a:rPr lang="ru-RU" sz="1200" i="1" baseline="0" dirty="0" smtClean="0"/>
                      <a:t>                 </a:t>
                    </a:r>
                    <a:r>
                      <a:rPr lang="ru-RU" sz="1200" dirty="0" smtClean="0"/>
                      <a:t>36,1%</a:t>
                    </a:r>
                    <a:endParaRPr lang="ru-RU" sz="1200" dirty="0"/>
                  </a:p>
                </c:rich>
              </c:tx>
              <c:spPr>
                <a:gradFill flip="none" rotWithShape="1"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>
                  <a:solidFill>
                    <a:srgbClr val="002060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379688862179639"/>
                  <c:y val="1.9317318927047477E-2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solidFill>
                          <a:schemeClr val="bg1"/>
                        </a:solidFill>
                      </a:defRPr>
                    </a:pPr>
                    <a:r>
                      <a:rPr lang="ru-RU" sz="1200" i="1" dirty="0">
                        <a:solidFill>
                          <a:srgbClr val="002060"/>
                        </a:solidFill>
                      </a:rPr>
                      <a:t>Остальные авиакомпании              </a:t>
                    </a:r>
                    <a:r>
                      <a:rPr lang="ru-RU" sz="1200" dirty="0" smtClean="0">
                        <a:solidFill>
                          <a:srgbClr val="002060"/>
                        </a:solidFill>
                      </a:rPr>
                      <a:t>13,0%</a:t>
                    </a:r>
                    <a:endParaRPr lang="ru-RU" sz="12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gradFill flip="none" rotWithShape="1"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>
                  <a:solidFill>
                    <a:srgbClr val="002060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002060"/>
                </a:solidFill>
              </a:ln>
            </c:spPr>
            <c:txPr>
              <a:bodyPr/>
              <a:lstStyle/>
              <a:p>
                <a:pPr>
                  <a:defRPr sz="105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СВОД!$L$51:$N$51</c:f>
              <c:strCache>
                <c:ptCount val="3"/>
                <c:pt idx="0">
                  <c:v>Группа Аэрофлот (SU, FV, DP)</c:v>
                </c:pt>
                <c:pt idx="1">
                  <c:v>Группа S7 (S7, GH), Ютэйр и Уральские Авиалинии</c:v>
                </c:pt>
                <c:pt idx="2">
                  <c:v>Остальные авиакомпании</c:v>
                </c:pt>
              </c:strCache>
            </c:strRef>
          </c:cat>
          <c:val>
            <c:numRef>
              <c:f>СВОД!$L$52:$N$52</c:f>
              <c:numCache>
                <c:formatCode>0.0%</c:formatCode>
                <c:ptCount val="3"/>
                <c:pt idx="0">
                  <c:v>0.5098196801566578</c:v>
                </c:pt>
                <c:pt idx="1">
                  <c:v>0.35560337793733682</c:v>
                </c:pt>
                <c:pt idx="2">
                  <c:v>0.13457694190600522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ysClr val="window" lastClr="FFFFFF"/>
    </a:solidFill>
    <a:ln>
      <a:solidFill>
        <a:prstClr val="white">
          <a:lumMod val="50000"/>
        </a:prstClr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0.72887</cdr:x>
      <cdr:y>0.87685</cdr:y>
    </cdr:from>
    <cdr:to>
      <cdr:x>0.72887</cdr:x>
      <cdr:y>0.92056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7002514" y="4736094"/>
          <a:ext cx="0" cy="2360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0.16579</cdr:x>
      <cdr:y>0.83709</cdr:y>
    </cdr:from>
    <cdr:to>
      <cdr:x>0.2322</cdr:x>
      <cdr:y>0.88604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592779" y="4521294"/>
          <a:ext cx="638025" cy="26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>
              <a:solidFill>
                <a:srgbClr val="002060"/>
              </a:solidFill>
            </a:rPr>
            <a:t>2015</a:t>
          </a:r>
        </a:p>
      </cdr:txBody>
    </cdr:sp>
  </cdr:relSizeAnchor>
  <cdr:relSizeAnchor xmlns:cdr="http://schemas.openxmlformats.org/drawingml/2006/chartDrawing">
    <cdr:from>
      <cdr:x>0.54951</cdr:x>
      <cdr:y>0.83884</cdr:y>
    </cdr:from>
    <cdr:to>
      <cdr:x>0.61591</cdr:x>
      <cdr:y>0.88779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279297" y="4530747"/>
          <a:ext cx="637929" cy="26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>
              <a:solidFill>
                <a:srgbClr val="002060"/>
              </a:solidFill>
            </a:rPr>
            <a:t>2016</a:t>
          </a:r>
        </a:p>
      </cdr:txBody>
    </cdr:sp>
  </cdr:relSizeAnchor>
  <cdr:relSizeAnchor xmlns:cdr="http://schemas.openxmlformats.org/drawingml/2006/chartDrawing">
    <cdr:from>
      <cdr:x>0.87727</cdr:x>
      <cdr:y>0.83676</cdr:y>
    </cdr:from>
    <cdr:to>
      <cdr:x>0.94367</cdr:x>
      <cdr:y>0.88571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8428245" y="4519541"/>
          <a:ext cx="637929" cy="26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>
              <a:solidFill>
                <a:srgbClr val="002060"/>
              </a:solidFill>
            </a:rPr>
            <a:t>2017</a:t>
          </a:r>
        </a:p>
      </cdr:txBody>
    </cdr:sp>
  </cdr:relSizeAnchor>
  <cdr:relSizeAnchor xmlns:cdr="http://schemas.openxmlformats.org/drawingml/2006/chartDrawing">
    <cdr:from>
      <cdr:x>0.64535</cdr:x>
      <cdr:y>0.02536</cdr:y>
    </cdr:from>
    <cdr:to>
      <cdr:x>0.64535</cdr:x>
      <cdr:y>0.882</cdr:y>
    </cdr:to>
    <cdr:sp macro="" textlink="">
      <cdr:nvSpPr>
        <cdr:cNvPr id="23" name="Прямая соединительная линия 22"/>
        <cdr:cNvSpPr/>
      </cdr:nvSpPr>
      <cdr:spPr>
        <a:xfrm xmlns:a="http://schemas.openxmlformats.org/drawingml/2006/main">
          <a:off x="6200091" y="136978"/>
          <a:ext cx="0" cy="462691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0.38828</cdr:x>
      <cdr:y>0.881</cdr:y>
    </cdr:from>
    <cdr:to>
      <cdr:x>0.38828</cdr:x>
      <cdr:y>0.92471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730389" y="4758510"/>
          <a:ext cx="0" cy="2360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0.04782</cdr:x>
      <cdr:y>0.89627</cdr:y>
    </cdr:from>
    <cdr:to>
      <cdr:x>0.39074</cdr:x>
      <cdr:y>0.89834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459440" y="4840940"/>
          <a:ext cx="3294530" cy="1120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206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0.38724</cdr:x>
      <cdr:y>0.89627</cdr:y>
    </cdr:from>
    <cdr:to>
      <cdr:x>0.73016</cdr:x>
      <cdr:y>0.89834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3254396" y="4033948"/>
          <a:ext cx="2881928" cy="931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2060"/>
          </a:solidFill>
          <a:prstDash val="solid"/>
          <a:headEnd type="arrow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0.73132</cdr:x>
      <cdr:y>0.89419</cdr:y>
    </cdr:from>
    <cdr:to>
      <cdr:x>0.9786</cdr:x>
      <cdr:y>0.89627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flipH="1">
          <a:off x="7026088" y="4829734"/>
          <a:ext cx="2375647" cy="1120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206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Научно-консалтинговый  Центр "Аэропрогресс"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5221C7-FC70-4972-BB14-87DEE9DA7953}" type="datetimeFigureOut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298580-103A-4826-9BE0-D4FD7FD58B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154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Научно-консалтинговый  Центр "Аэропрогресс"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105219-D98E-42BD-B454-112C459906FB}" type="datetimeFigureOut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F8702A-22A7-4D4A-B93F-72B8D03B47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36737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>
                <a:solidFill>
                  <a:srgbClr val="000000"/>
                </a:solidFill>
              </a:rPr>
              <a:t>Научно-консалтинговый  Центр "Аэропрогресс"</a:t>
            </a: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>
                <a:solidFill>
                  <a:srgbClr val="000000"/>
                </a:solidFill>
              </a:rPr>
              <a:t>Научно-консалтинговый  Центр "Аэропрогресс"</a:t>
            </a: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0186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>
                <a:solidFill>
                  <a:srgbClr val="000000"/>
                </a:solidFill>
              </a:rPr>
              <a:t>Научно-консалтинговый  Центр "Аэропрогресс"</a:t>
            </a: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/>
              <a:t>Научно-консалтинговый  Центр "Аэропрогресс"</a:t>
            </a: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/>
              <a:t>Научно-консалтинговый  Центр "Аэропрогресс"</a:t>
            </a: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>
                <a:solidFill>
                  <a:srgbClr val="000000"/>
                </a:solidFill>
              </a:rPr>
              <a:t>Научно-консалтинговый  Центр "Аэропрогресс"</a:t>
            </a: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4D6E-DFF4-4F7D-848F-84B02AC0B258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6B93-1D31-4EE9-BADA-C43D38B895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45C8-FF89-41EF-B1C9-2BAE9F76FFD0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F08A-A294-4669-8DC2-BA0E069C7C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6155-8F39-4070-A891-CA0EC7B9AE05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9AEA2-524F-48E5-8237-ED19A2281A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3730-739B-4D07-8626-4CE582367F35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B3B11-0AB0-4DFA-87F4-90F5EC4DD2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4F8C-9B34-4376-B73C-81A95F4E9D95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7BB2-73B0-43EF-A701-4B99529035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2D715-DAC9-4265-833A-7F69F8F291AA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2FB9-88F2-44D0-8898-39E2007653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D5F4-28E0-4EFC-AC6A-29F8BFFC80CD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58F8-B940-40FD-BA77-49D9B07F03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6A8F7-0870-4194-81F5-C24D4C305E38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BAF1C-E6FB-42AA-8829-8D3D34BCD4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DE49-68B5-4662-854D-230394779CF1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B385-C7D1-44CB-BBE8-E53DE1CC8F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FD04-D05E-43E0-BDFD-1E7EE86509DC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A1D2-16EF-4131-96B2-F48B990D63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0FEC-8EE0-4D0F-A1F9-E12FC264BDCA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62AD8-996E-4947-8480-64C0090186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7B70-5097-4117-9EB3-CDDA14223078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C902-C633-445C-ABEC-C79DB49EF7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706653-802A-4744-8AEE-65F5276C2EB8}" type="datetime1">
              <a:rPr lang="ru-RU"/>
              <a:pPr>
                <a:defRPr/>
              </a:pPr>
              <a:t>06.12.2017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42EDCDD-8083-466C-9710-9515F7A5A9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803" r:id="rId2"/>
    <p:sldLayoutId id="2147484804" r:id="rId3"/>
    <p:sldLayoutId id="2147484805" r:id="rId4"/>
    <p:sldLayoutId id="2147484806" r:id="rId5"/>
    <p:sldLayoutId id="2147484807" r:id="rId6"/>
    <p:sldLayoutId id="2147484808" r:id="rId7"/>
    <p:sldLayoutId id="2147484809" r:id="rId8"/>
    <p:sldLayoutId id="2147484810" r:id="rId9"/>
    <p:sldLayoutId id="2147484811" r:id="rId10"/>
    <p:sldLayoutId id="2147484812" r:id="rId11"/>
    <p:sldLayoutId id="214748481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8175" y="404664"/>
            <a:ext cx="269081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971600" y="3861048"/>
            <a:ext cx="7416800" cy="206210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Фридлянд А.А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директор НЦ-19 ФГУП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ГосНИИ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</a:p>
          <a:p>
            <a:pPr algn="ctr" eaLnBrk="1" hangingPunct="1">
              <a:lnSpc>
                <a:spcPct val="15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6 декабря 2017 года</a:t>
            </a:r>
            <a:endParaRPr lang="ru-RU" alt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Aft>
                <a:spcPts val="600"/>
              </a:spcAft>
              <a:buFont typeface="Arial" charset="0"/>
              <a:buNone/>
              <a:defRPr/>
            </a:pPr>
            <a:endParaRPr lang="ru-RU" alt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</a:t>
            </a:r>
            <a:r>
              <a:rPr lang="ru-RU" alt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коммерция и агентский бизнес - 2017»</a:t>
            </a:r>
          </a:p>
          <a:p>
            <a:pPr algn="ctr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 декабря 2017 года,  отель </a:t>
            </a:r>
            <a:r>
              <a:rPr lang="ru-RU" alt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«АЭРОСТАР» </a:t>
            </a:r>
            <a:r>
              <a:rPr lang="ru-RU" alt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зал    Петровский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5631" y="2492896"/>
            <a:ext cx="7424737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2000" b="1" cap="all" dirty="0">
                <a:solidFill>
                  <a:schemeClr val="tx2"/>
                </a:solidFill>
                <a:latin typeface="Times New Roman" pitchFamily="18" charset="0"/>
              </a:rPr>
              <a:t>Рынок пассажирских перевозок </a:t>
            </a:r>
            <a:r>
              <a:rPr lang="ru-RU" altLang="ru-RU" sz="2000" b="1" cap="all" dirty="0" smtClean="0">
                <a:solidFill>
                  <a:schemeClr val="tx2"/>
                </a:solidFill>
                <a:latin typeface="Times New Roman" pitchFamily="18" charset="0"/>
              </a:rPr>
              <a:t>2017 -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2000" b="1" cap="all" dirty="0" smtClean="0">
                <a:solidFill>
                  <a:schemeClr val="tx2"/>
                </a:solidFill>
                <a:latin typeface="Times New Roman" pitchFamily="18" charset="0"/>
              </a:rPr>
              <a:t>тенденции </a:t>
            </a:r>
            <a:r>
              <a:rPr lang="ru-RU" altLang="ru-RU" sz="2000" b="1" cap="all" dirty="0">
                <a:solidFill>
                  <a:schemeClr val="tx2"/>
                </a:solidFill>
                <a:latin typeface="Times New Roman" pitchFamily="18" charset="0"/>
              </a:rPr>
              <a:t>и перспективы</a:t>
            </a:r>
            <a:endParaRPr lang="ru-RU" altLang="ru-RU" sz="2000" b="1" cap="all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A61A26-CC12-4585-B363-CA7498BD880F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23555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sp>
        <p:nvSpPr>
          <p:cNvPr id="6148" name="Заголовок 1"/>
          <p:cNvSpPr>
            <a:spLocks/>
          </p:cNvSpPr>
          <p:nvPr/>
        </p:nvSpPr>
        <p:spPr bwMode="auto">
          <a:xfrm>
            <a:off x="0" y="692150"/>
            <a:ext cx="9144000" cy="8636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отраслевых финансовых результатов ГА РФ на ВВЛ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23563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23561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E6C19F94-A2FF-40BD-B269-4CDAA26BE6D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425185" cy="467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7EE57-F127-4FD7-A207-B723819ECA47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21507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sp>
        <p:nvSpPr>
          <p:cNvPr id="21508" name="Заголовок 1"/>
          <p:cNvSpPr>
            <a:spLocks/>
          </p:cNvSpPr>
          <p:nvPr/>
        </p:nvSpPr>
        <p:spPr bwMode="auto">
          <a:xfrm>
            <a:off x="215900" y="62071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altLang="ru-RU" b="1">
              <a:solidFill>
                <a:srgbClr val="1F497D"/>
              </a:solidFill>
              <a:latin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67544" y="6669360"/>
            <a:ext cx="8281988" cy="71438"/>
            <a:chOff x="340" y="4065"/>
            <a:chExt cx="5217" cy="45"/>
          </a:xfrm>
        </p:grpSpPr>
        <p:sp>
          <p:nvSpPr>
            <p:cNvPr id="21516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67544" y="404664"/>
            <a:ext cx="8281988" cy="71438"/>
            <a:chOff x="339" y="527"/>
            <a:chExt cx="5217" cy="45"/>
          </a:xfrm>
        </p:grpSpPr>
        <p:sp>
          <p:nvSpPr>
            <p:cNvPr id="21514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1520" y="548680"/>
            <a:ext cx="8640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Рыночная доля ведущих российских авиакомпаний (по предлагаемому количеству кресел в неделю 13.11 – 19.11.2017 на 40 крупнейших по пассажиропотоку ВВЛ)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4437112"/>
            <a:ext cx="8640960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Доминирование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отдельного игрока на рынке не способствует развитию отрасли, приводит к монополизации отдельных маршрутов и к неудобствам пассажиров (в августе в горизонте бронирования 2-х недель на маршрутах из Москвы в крупные дальневосточные города, авиаперевозки по которым осуществляются только группой «Аэрофлот», авиабилеты эконом-класса практически отсутствовали в продаже на сайте авиаперевозчика;  наиболее «доступными» были авиабилеты комфорт-класса, цена которых составляла 49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руб. и выше за перелет в одном направлении).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целом на рынке в вопросах ценообразования при подобном раскладе сил общий уровень цен во многом зависит от ценовой политики крупнейшего игрока, т.к. с учетом своей доли на рынке он имеет все возможности влиять на ценовую политику конкурентов.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827584" y="1268760"/>
          <a:ext cx="73448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7EE57-F127-4FD7-A207-B723819ECA47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21507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sp>
        <p:nvSpPr>
          <p:cNvPr id="21508" name="Заголовок 1"/>
          <p:cNvSpPr>
            <a:spLocks/>
          </p:cNvSpPr>
          <p:nvPr/>
        </p:nvSpPr>
        <p:spPr bwMode="auto">
          <a:xfrm>
            <a:off x="215900" y="62071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altLang="ru-RU" b="1">
              <a:solidFill>
                <a:srgbClr val="1F497D"/>
              </a:solidFill>
              <a:latin typeface="Times New Roman" pitchFamily="18" charset="0"/>
            </a:endParaRPr>
          </a:p>
        </p:txBody>
      </p:sp>
      <p:grpSp>
        <p:nvGrpSpPr>
          <p:cNvPr id="21509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21516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0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21514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703263"/>
            <a:ext cx="9144000" cy="585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Темпы роста/снижения пассажирооборота ГА России, помесячно,                                                           2015-2016 гг. – сентябрь 2017 г., МВЛ+ВВЛ, в %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467544" y="1412776"/>
          <a:ext cx="8404081" cy="450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32"/>
          <p:cNvSpPr txBox="1"/>
          <p:nvPr/>
        </p:nvSpPr>
        <p:spPr>
          <a:xfrm>
            <a:off x="2123728" y="1628800"/>
            <a:ext cx="2126878" cy="35074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1" dirty="0">
                <a:solidFill>
                  <a:srgbClr val="C00000"/>
                </a:solidFill>
              </a:rPr>
              <a:t>Кризисный спад</a:t>
            </a:r>
          </a:p>
        </p:txBody>
      </p:sp>
      <p:sp>
        <p:nvSpPr>
          <p:cNvPr id="19" name="TextBox 31"/>
          <p:cNvSpPr txBox="1"/>
          <p:nvPr/>
        </p:nvSpPr>
        <p:spPr>
          <a:xfrm>
            <a:off x="6444208" y="1484784"/>
            <a:ext cx="2133601" cy="59503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1" dirty="0">
                <a:solidFill>
                  <a:srgbClr val="C00000"/>
                </a:solidFill>
              </a:rPr>
              <a:t>Восстановительный</a:t>
            </a:r>
            <a:r>
              <a:rPr lang="ru-RU" sz="1600" b="1" i="1" baseline="0" dirty="0">
                <a:solidFill>
                  <a:srgbClr val="C00000"/>
                </a:solidFill>
              </a:rPr>
              <a:t> рост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9F8EBE-A40F-41C9-A17C-5E47DCB3D41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075" name="Rectangle 38"/>
          <p:cNvSpPr>
            <a:spLocks noChangeArrowheads="1"/>
          </p:cNvSpPr>
          <p:nvPr/>
        </p:nvSpPr>
        <p:spPr bwMode="auto">
          <a:xfrm>
            <a:off x="0" y="18864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</a:t>
            </a:r>
            <a:r>
              <a:rPr lang="ru-RU" altLang="ru-RU" sz="1400" b="1" i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ГосНИИ</a:t>
            </a:r>
            <a:r>
              <a:rPr lang="ru-RU" altLang="ru-RU" sz="1400" b="1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ГА</a:t>
            </a: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323528" y="620688"/>
            <a:ext cx="84978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среднего тарифа на пасс-км на МВЛ и ВВЛ ГА РФ</a:t>
            </a:r>
            <a:endParaRPr lang="en-US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3113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3111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" name="Диаграмма 11">
            <a:extLst>
              <a:ext uri="{FF2B5EF4-FFF2-40B4-BE49-F238E27FC236}">
                <a16:creationId xmlns="" xmlns:a16="http://schemas.microsoft.com/office/drawing/2014/main" id="{B125602E-7994-4EB1-A9EA-D185CF472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190128"/>
              </p:ext>
            </p:extLst>
          </p:nvPr>
        </p:nvGraphicFramePr>
        <p:xfrm>
          <a:off x="683568" y="1340768"/>
          <a:ext cx="8137524" cy="441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644525"/>
            <a:ext cx="8642350" cy="369332"/>
          </a:xfrm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среднего пассажирского тарифа на пасс. на МВЛ и ВВЛ ГА РФ</a:t>
            </a:r>
            <a:endParaRPr lang="ru-RU" altLang="ru-RU" sz="1800" b="1" cap="all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17418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17416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97D3D66C-E445-43A9-BA11-33B5D742C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181255"/>
              </p:ext>
            </p:extLst>
          </p:nvPr>
        </p:nvGraphicFramePr>
        <p:xfrm>
          <a:off x="683569" y="1013857"/>
          <a:ext cx="8138170" cy="497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644525"/>
            <a:ext cx="8642350" cy="646331"/>
          </a:xfrm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среднеотраслевых аэропортовых расходов на МВЛ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ВВЛ ГА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               (в руб./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пкм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без НДС)</a:t>
            </a:r>
            <a:endParaRPr lang="ru-RU" altLang="ru-RU" sz="1800" b="1" cap="all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17418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17416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1" name="Диаграмма 10"/>
          <p:cNvGraphicFramePr/>
          <p:nvPr/>
        </p:nvGraphicFramePr>
        <p:xfrm>
          <a:off x="755576" y="1412776"/>
          <a:ext cx="78527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644525"/>
            <a:ext cx="8642350" cy="646331"/>
          </a:xfrm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среднеотраслевых аэропортовых расходов на МВЛ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ВВЛ ГА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               (в руб./пасс. без НДС)</a:t>
            </a:r>
            <a:endParaRPr lang="ru-RU" altLang="ru-RU" sz="1800" b="1" cap="all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17418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17416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539552" y="1340768"/>
          <a:ext cx="792475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7EE57-F127-4FD7-A207-B723819ECA4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21507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sp>
        <p:nvSpPr>
          <p:cNvPr id="21508" name="Заголовок 1"/>
          <p:cNvSpPr>
            <a:spLocks/>
          </p:cNvSpPr>
          <p:nvPr/>
        </p:nvSpPr>
        <p:spPr bwMode="auto">
          <a:xfrm>
            <a:off x="215900" y="62071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altLang="ru-RU" b="1">
              <a:solidFill>
                <a:srgbClr val="1F497D"/>
              </a:solidFill>
              <a:latin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21516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21514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4338" y="703263"/>
            <a:ext cx="84963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изменения средневзвешенной цены пасс-км на сегменте 40 крупнейших по пассажиропотоку ВВЛ (для стандартного экономического класса обслуживания)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301208"/>
            <a:ext cx="84963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Авиакомпании продолжают держать относительно низкие тарифы на авиаперевозки, оперативно их   повышая при интенсивных продажах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 и пиковых значениях спроса на авиабилеты (летний период отпусков, праздничные дни, школьные каникулы и т.д.).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51520" y="1340768"/>
          <a:ext cx="8496944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288" y="692150"/>
            <a:ext cx="8497887" cy="720725"/>
          </a:xfrm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отраслевых финансовых результатов ГА РФ на МВЛ+ВВЛ</a:t>
            </a:r>
            <a:endParaRPr lang="ru-RU" sz="1800" b="1" cap="all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435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18442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18440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313B71D-369B-479F-B449-305C639B7AE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5750"/>
            <a:ext cx="8498209" cy="44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22E6B3-35F8-4C7B-BFC7-ED929D185CBB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22531" name="Rectangle 38"/>
          <p:cNvSpPr>
            <a:spLocks noChangeArrowheads="1"/>
          </p:cNvSpPr>
          <p:nvPr/>
        </p:nvSpPr>
        <p:spPr bwMode="auto">
          <a:xfrm>
            <a:off x="0" y="1143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8088" bIns="38088" anchor="ctr">
            <a:spAutoFit/>
          </a:bodyPr>
          <a:lstStyle/>
          <a:p>
            <a:pPr algn="ctr"/>
            <a:r>
              <a:rPr lang="ru-RU" altLang="ru-RU" sz="1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ФГУП ГосНИИ ГА</a:t>
            </a:r>
          </a:p>
        </p:txBody>
      </p:sp>
      <p:sp>
        <p:nvSpPr>
          <p:cNvPr id="6148" name="Заголовок 1"/>
          <p:cNvSpPr>
            <a:spLocks/>
          </p:cNvSpPr>
          <p:nvPr/>
        </p:nvSpPr>
        <p:spPr bwMode="auto">
          <a:xfrm>
            <a:off x="216310" y="819150"/>
            <a:ext cx="8676865" cy="52161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отраслевых финансовых результатов ГА РФ на МВЛ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39750" y="6308725"/>
            <a:ext cx="8281988" cy="71438"/>
            <a:chOff x="340" y="4065"/>
            <a:chExt cx="5217" cy="45"/>
          </a:xfrm>
        </p:grpSpPr>
        <p:sp>
          <p:nvSpPr>
            <p:cNvPr id="22539" name="Line 44"/>
            <p:cNvSpPr>
              <a:spLocks noChangeShapeType="1"/>
            </p:cNvSpPr>
            <p:nvPr/>
          </p:nvSpPr>
          <p:spPr bwMode="auto">
            <a:xfrm>
              <a:off x="340" y="4110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45"/>
            <p:cNvSpPr>
              <a:spLocks noChangeShapeType="1"/>
            </p:cNvSpPr>
            <p:nvPr/>
          </p:nvSpPr>
          <p:spPr bwMode="auto">
            <a:xfrm>
              <a:off x="385" y="4065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9750" y="549275"/>
            <a:ext cx="8281988" cy="71438"/>
            <a:chOff x="339" y="527"/>
            <a:chExt cx="5217" cy="45"/>
          </a:xfrm>
        </p:grpSpPr>
        <p:sp>
          <p:nvSpPr>
            <p:cNvPr id="22537" name="Line 47"/>
            <p:cNvSpPr>
              <a:spLocks noChangeShapeType="1"/>
            </p:cNvSpPr>
            <p:nvPr/>
          </p:nvSpPr>
          <p:spPr bwMode="auto">
            <a:xfrm>
              <a:off x="339" y="527"/>
              <a:ext cx="521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Line 48"/>
            <p:cNvSpPr>
              <a:spLocks noChangeShapeType="1"/>
            </p:cNvSpPr>
            <p:nvPr/>
          </p:nvSpPr>
          <p:spPr bwMode="auto">
            <a:xfrm>
              <a:off x="385" y="572"/>
              <a:ext cx="5126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F2EA7615-8403-4426-86EB-86F8C1354A4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1" y="1388392"/>
            <a:ext cx="7848674" cy="457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9790</TotalTime>
  <Words>538</Words>
  <Application>Microsoft Office PowerPoint</Application>
  <PresentationFormat>Экран (4:3)</PresentationFormat>
  <Paragraphs>94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Динамика среднего пассажирского тарифа на пасс. на МВЛ и ВВЛ ГА РФ</vt:lpstr>
      <vt:lpstr>Динамика среднеотраслевых аэропортовых расходов на МВЛ и ВВЛ ГА РФ                (в руб./пкм без НДС)</vt:lpstr>
      <vt:lpstr>Динамика среднеотраслевых аэропортовых расходов на МВЛ и ВВЛ ГА РФ                (в руб./пасс. без НДС)</vt:lpstr>
      <vt:lpstr>Презентация PowerPoint</vt:lpstr>
      <vt:lpstr>Динамика отраслевых финансовых результатов ГА РФ на МВЛ+ВВЛ</vt:lpstr>
      <vt:lpstr>Презентация PowerPoint</vt:lpstr>
      <vt:lpstr>Презентация PowerPoint</vt:lpstr>
      <vt:lpstr>Презентация PowerPoint</vt:lpstr>
    </vt:vector>
  </TitlesOfParts>
  <Company>Авиакомпания "Якутия"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Концепции  «Развитие авиатранспортного комплекса Республики Саха (Якутия)</dc:title>
  <dc:creator>ОАО АК "Якутия"</dc:creator>
  <cp:lastModifiedBy>Александр Фридлянд</cp:lastModifiedBy>
  <cp:revision>536</cp:revision>
  <cp:lastPrinted>2016-02-29T07:31:09Z</cp:lastPrinted>
  <dcterms:created xsi:type="dcterms:W3CDTF">2010-09-19T01:12:54Z</dcterms:created>
  <dcterms:modified xsi:type="dcterms:W3CDTF">2017-12-06T05:11:34Z</dcterms:modified>
</cp:coreProperties>
</file>